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6" r:id="rId1"/>
  </p:sldMasterIdLst>
  <p:notesMasterIdLst>
    <p:notesMasterId r:id="rId68"/>
  </p:notesMasterIdLst>
  <p:handoutMasterIdLst>
    <p:handoutMasterId r:id="rId69"/>
  </p:handoutMasterIdLst>
  <p:sldIdLst>
    <p:sldId id="256" r:id="rId2"/>
    <p:sldId id="259" r:id="rId3"/>
    <p:sldId id="260" r:id="rId4"/>
    <p:sldId id="261" r:id="rId5"/>
    <p:sldId id="262" r:id="rId6"/>
    <p:sldId id="263" r:id="rId7"/>
    <p:sldId id="264" r:id="rId8"/>
    <p:sldId id="265" r:id="rId9"/>
    <p:sldId id="266" r:id="rId10"/>
    <p:sldId id="258" r:id="rId11"/>
    <p:sldId id="267" r:id="rId12"/>
    <p:sldId id="268" r:id="rId13"/>
    <p:sldId id="269" r:id="rId14"/>
    <p:sldId id="271" r:id="rId15"/>
    <p:sldId id="272" r:id="rId16"/>
    <p:sldId id="291" r:id="rId17"/>
    <p:sldId id="309" r:id="rId18"/>
    <p:sldId id="292" r:id="rId19"/>
    <p:sldId id="293" r:id="rId20"/>
    <p:sldId id="296" r:id="rId21"/>
    <p:sldId id="297" r:id="rId22"/>
    <p:sldId id="273" r:id="rId23"/>
    <p:sldId id="299" r:id="rId24"/>
    <p:sldId id="300" r:id="rId25"/>
    <p:sldId id="301" r:id="rId26"/>
    <p:sldId id="302" r:id="rId27"/>
    <p:sldId id="303" r:id="rId28"/>
    <p:sldId id="304" r:id="rId29"/>
    <p:sldId id="306" r:id="rId30"/>
    <p:sldId id="307" r:id="rId31"/>
    <p:sldId id="310" r:id="rId32"/>
    <p:sldId id="317" r:id="rId33"/>
    <p:sldId id="316" r:id="rId34"/>
    <p:sldId id="311" r:id="rId35"/>
    <p:sldId id="312" r:id="rId36"/>
    <p:sldId id="313" r:id="rId37"/>
    <p:sldId id="314" r:id="rId38"/>
    <p:sldId id="315" r:id="rId39"/>
    <p:sldId id="308" r:id="rId40"/>
    <p:sldId id="298" r:id="rId41"/>
    <p:sldId id="274" r:id="rId42"/>
    <p:sldId id="275" r:id="rId43"/>
    <p:sldId id="276" r:id="rId44"/>
    <p:sldId id="277" r:id="rId45"/>
    <p:sldId id="278" r:id="rId46"/>
    <p:sldId id="279" r:id="rId47"/>
    <p:sldId id="280" r:id="rId48"/>
    <p:sldId id="281" r:id="rId49"/>
    <p:sldId id="282" r:id="rId50"/>
    <p:sldId id="283" r:id="rId51"/>
    <p:sldId id="285" r:id="rId52"/>
    <p:sldId id="286" r:id="rId53"/>
    <p:sldId id="287" r:id="rId54"/>
    <p:sldId id="288" r:id="rId55"/>
    <p:sldId id="289" r:id="rId56"/>
    <p:sldId id="290" r:id="rId57"/>
    <p:sldId id="318" r:id="rId58"/>
    <p:sldId id="319" r:id="rId59"/>
    <p:sldId id="320" r:id="rId60"/>
    <p:sldId id="321" r:id="rId61"/>
    <p:sldId id="322" r:id="rId62"/>
    <p:sldId id="323" r:id="rId63"/>
    <p:sldId id="325" r:id="rId64"/>
    <p:sldId id="326" r:id="rId65"/>
    <p:sldId id="327" r:id="rId66"/>
    <p:sldId id="328"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autoAdjust="0"/>
    <p:restoredTop sz="91384" autoAdjust="0"/>
  </p:normalViewPr>
  <p:slideViewPr>
    <p:cSldViewPr>
      <p:cViewPr varScale="1">
        <p:scale>
          <a:sx n="88" d="100"/>
          <a:sy n="88" d="100"/>
        </p:scale>
        <p:origin x="192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8E6A8-B0EB-4415-8DE3-59E304FE75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91E685-2872-44BF-BB17-4592083DC4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3EC2A1-E477-4E7A-8CF1-F5DE5B51419A}" type="datetimeFigureOut">
              <a:rPr lang="en-US" smtClean="0"/>
              <a:t>7/18/2025</a:t>
            </a:fld>
            <a:endParaRPr lang="en-US"/>
          </a:p>
        </p:txBody>
      </p:sp>
      <p:sp>
        <p:nvSpPr>
          <p:cNvPr id="4" name="Footer Placeholder 3">
            <a:extLst>
              <a:ext uri="{FF2B5EF4-FFF2-40B4-BE49-F238E27FC236}">
                <a16:creationId xmlns:a16="http://schemas.microsoft.com/office/drawing/2014/main" id="{E59F05CB-23C3-4A29-A64A-8C9F1484A9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343F77-7C20-4B7F-8912-5C76EDD1CE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73BC10-1980-433B-BE7F-4B624DBAA9E0}" type="slidenum">
              <a:rPr lang="en-US" smtClean="0"/>
              <a:t>‹#›</a:t>
            </a:fld>
            <a:endParaRPr lang="en-US"/>
          </a:p>
        </p:txBody>
      </p:sp>
    </p:spTree>
    <p:extLst>
      <p:ext uri="{BB962C8B-B14F-4D97-AF65-F5344CB8AC3E}">
        <p14:creationId xmlns:p14="http://schemas.microsoft.com/office/powerpoint/2010/main" val="535339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335BFE-4DEE-45B0-9BF0-C1370FCFD012}" type="datetimeFigureOut">
              <a:rPr lang="en-US" smtClean="0"/>
              <a:t>7/18/2025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21E6BB-3664-416A-83DE-6A13C2F373E8}" type="slidenum">
              <a:rPr lang="en-US" smtClean="0"/>
              <a:t>‹#›</a:t>
            </a:fld>
            <a:endParaRPr lang="en-US"/>
          </a:p>
        </p:txBody>
      </p:sp>
    </p:spTree>
    <p:extLst>
      <p:ext uri="{BB962C8B-B14F-4D97-AF65-F5344CB8AC3E}">
        <p14:creationId xmlns:p14="http://schemas.microsoft.com/office/powerpoint/2010/main" val="1859360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21E6BB-3664-416A-83DE-6A13C2F373E8}" type="slidenum">
              <a:rPr lang="en-US" smtClean="0"/>
              <a:t>1</a:t>
            </a:fld>
            <a:endParaRPr lang="en-US"/>
          </a:p>
        </p:txBody>
      </p:sp>
    </p:spTree>
    <p:extLst>
      <p:ext uri="{BB962C8B-B14F-4D97-AF65-F5344CB8AC3E}">
        <p14:creationId xmlns:p14="http://schemas.microsoft.com/office/powerpoint/2010/main" val="3190815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like a teacher guiding a student—hence the term "supervised" learning.</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10</a:t>
            </a:fld>
            <a:endParaRPr lang="en-US"/>
          </a:p>
        </p:txBody>
      </p:sp>
    </p:spTree>
    <p:extLst>
      <p:ext uri="{BB962C8B-B14F-4D97-AF65-F5344CB8AC3E}">
        <p14:creationId xmlns:p14="http://schemas.microsoft.com/office/powerpoint/2010/main" val="324732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like a teacher guiding a student—hence the term "supervised" learning.</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11</a:t>
            </a:fld>
            <a:endParaRPr lang="en-US"/>
          </a:p>
        </p:txBody>
      </p:sp>
    </p:spTree>
    <p:extLst>
      <p:ext uri="{BB962C8B-B14F-4D97-AF65-F5344CB8AC3E}">
        <p14:creationId xmlns:p14="http://schemas.microsoft.com/office/powerpoint/2010/main" val="3416111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like a teacher guiding a student—hence the term "supervised" learning.</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12</a:t>
            </a:fld>
            <a:endParaRPr lang="en-US"/>
          </a:p>
        </p:txBody>
      </p:sp>
    </p:spTree>
    <p:extLst>
      <p:ext uri="{BB962C8B-B14F-4D97-AF65-F5344CB8AC3E}">
        <p14:creationId xmlns:p14="http://schemas.microsoft.com/office/powerpoint/2010/main" val="146612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like a teacher guiding a student—hence the term "supervised" learning.</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13</a:t>
            </a:fld>
            <a:endParaRPr lang="en-US"/>
          </a:p>
        </p:txBody>
      </p:sp>
    </p:spTree>
    <p:extLst>
      <p:ext uri="{BB962C8B-B14F-4D97-AF65-F5344CB8AC3E}">
        <p14:creationId xmlns:p14="http://schemas.microsoft.com/office/powerpoint/2010/main" val="2221988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14</a:t>
            </a:fld>
            <a:endParaRPr lang="en-US"/>
          </a:p>
        </p:txBody>
      </p:sp>
    </p:spTree>
    <p:extLst>
      <p:ext uri="{BB962C8B-B14F-4D97-AF65-F5344CB8AC3E}">
        <p14:creationId xmlns:p14="http://schemas.microsoft.com/office/powerpoint/2010/main" val="380621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15</a:t>
            </a:fld>
            <a:endParaRPr lang="en-US"/>
          </a:p>
        </p:txBody>
      </p:sp>
    </p:spTree>
    <p:extLst>
      <p:ext uri="{BB962C8B-B14F-4D97-AF65-F5344CB8AC3E}">
        <p14:creationId xmlns:p14="http://schemas.microsoft.com/office/powerpoint/2010/main" val="397697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16</a:t>
            </a:fld>
            <a:endParaRPr lang="en-US"/>
          </a:p>
        </p:txBody>
      </p:sp>
    </p:spTree>
    <p:extLst>
      <p:ext uri="{BB962C8B-B14F-4D97-AF65-F5344CB8AC3E}">
        <p14:creationId xmlns:p14="http://schemas.microsoft.com/office/powerpoint/2010/main" val="3413367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17</a:t>
            </a:fld>
            <a:endParaRPr lang="en-US"/>
          </a:p>
        </p:txBody>
      </p:sp>
    </p:spTree>
    <p:extLst>
      <p:ext uri="{BB962C8B-B14F-4D97-AF65-F5344CB8AC3E}">
        <p14:creationId xmlns:p14="http://schemas.microsoft.com/office/powerpoint/2010/main" val="4106870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18</a:t>
            </a:fld>
            <a:endParaRPr lang="en-US"/>
          </a:p>
        </p:txBody>
      </p:sp>
    </p:spTree>
    <p:extLst>
      <p:ext uri="{BB962C8B-B14F-4D97-AF65-F5344CB8AC3E}">
        <p14:creationId xmlns:p14="http://schemas.microsoft.com/office/powerpoint/2010/main" val="3048089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19</a:t>
            </a:fld>
            <a:endParaRPr lang="en-US"/>
          </a:p>
        </p:txBody>
      </p:sp>
    </p:spTree>
    <p:extLst>
      <p:ext uri="{BB962C8B-B14F-4D97-AF65-F5344CB8AC3E}">
        <p14:creationId xmlns:p14="http://schemas.microsoft.com/office/powerpoint/2010/main" val="353417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a:t>
            </a:fld>
            <a:endParaRPr lang="en-US"/>
          </a:p>
        </p:txBody>
      </p:sp>
    </p:spTree>
    <p:extLst>
      <p:ext uri="{BB962C8B-B14F-4D97-AF65-F5344CB8AC3E}">
        <p14:creationId xmlns:p14="http://schemas.microsoft.com/office/powerpoint/2010/main" val="893730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20</a:t>
            </a:fld>
            <a:endParaRPr lang="en-US"/>
          </a:p>
        </p:txBody>
      </p:sp>
    </p:spTree>
    <p:extLst>
      <p:ext uri="{BB962C8B-B14F-4D97-AF65-F5344CB8AC3E}">
        <p14:creationId xmlns:p14="http://schemas.microsoft.com/office/powerpoint/2010/main" val="2810533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21</a:t>
            </a:fld>
            <a:endParaRPr lang="en-US"/>
          </a:p>
        </p:txBody>
      </p:sp>
    </p:spTree>
    <p:extLst>
      <p:ext uri="{BB962C8B-B14F-4D97-AF65-F5344CB8AC3E}">
        <p14:creationId xmlns:p14="http://schemas.microsoft.com/office/powerpoint/2010/main" val="1561413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22</a:t>
            </a:fld>
            <a:endParaRPr lang="en-US"/>
          </a:p>
        </p:txBody>
      </p:sp>
    </p:spTree>
    <p:extLst>
      <p:ext uri="{BB962C8B-B14F-4D97-AF65-F5344CB8AC3E}">
        <p14:creationId xmlns:p14="http://schemas.microsoft.com/office/powerpoint/2010/main" val="929689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23</a:t>
            </a:fld>
            <a:endParaRPr lang="en-US"/>
          </a:p>
        </p:txBody>
      </p:sp>
    </p:spTree>
    <p:extLst>
      <p:ext uri="{BB962C8B-B14F-4D97-AF65-F5344CB8AC3E}">
        <p14:creationId xmlns:p14="http://schemas.microsoft.com/office/powerpoint/2010/main" val="403227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24</a:t>
            </a:fld>
            <a:endParaRPr lang="en-US"/>
          </a:p>
        </p:txBody>
      </p:sp>
    </p:spTree>
    <p:extLst>
      <p:ext uri="{BB962C8B-B14F-4D97-AF65-F5344CB8AC3E}">
        <p14:creationId xmlns:p14="http://schemas.microsoft.com/office/powerpoint/2010/main" val="1222241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25</a:t>
            </a:fld>
            <a:endParaRPr lang="en-US"/>
          </a:p>
        </p:txBody>
      </p:sp>
    </p:spTree>
    <p:extLst>
      <p:ext uri="{BB962C8B-B14F-4D97-AF65-F5344CB8AC3E}">
        <p14:creationId xmlns:p14="http://schemas.microsoft.com/office/powerpoint/2010/main" val="3641514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26</a:t>
            </a:fld>
            <a:endParaRPr lang="en-US"/>
          </a:p>
        </p:txBody>
      </p:sp>
    </p:spTree>
    <p:extLst>
      <p:ext uri="{BB962C8B-B14F-4D97-AF65-F5344CB8AC3E}">
        <p14:creationId xmlns:p14="http://schemas.microsoft.com/office/powerpoint/2010/main" val="234231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27</a:t>
            </a:fld>
            <a:endParaRPr lang="en-US"/>
          </a:p>
        </p:txBody>
      </p:sp>
    </p:spTree>
    <p:extLst>
      <p:ext uri="{BB962C8B-B14F-4D97-AF65-F5344CB8AC3E}">
        <p14:creationId xmlns:p14="http://schemas.microsoft.com/office/powerpoint/2010/main" val="682994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quality metric is not satisfactory, the ML algorithm or </a:t>
            </a:r>
            <a:r>
              <a:rPr lang="en-US" dirty="0" err="1" smtClean="0"/>
              <a:t>hyperparameters</a:t>
            </a:r>
            <a:r>
              <a:rPr lang="en-US" dirty="0" smtClean="0"/>
              <a:t> can be adjusted, and the model is retrained. This iterative process continues until a satisfactory performance is achieved. In short, classification in machine learning is all about using existing labeled data to teach the model how to predict the class of new, unlabeled data based on the patterns it has learned.</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28</a:t>
            </a:fld>
            <a:endParaRPr lang="en-US"/>
          </a:p>
        </p:txBody>
      </p:sp>
    </p:spTree>
    <p:extLst>
      <p:ext uri="{BB962C8B-B14F-4D97-AF65-F5344CB8AC3E}">
        <p14:creationId xmlns:p14="http://schemas.microsoft.com/office/powerpoint/2010/main" val="2083187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29</a:t>
            </a:fld>
            <a:endParaRPr lang="en-US"/>
          </a:p>
        </p:txBody>
      </p:sp>
    </p:spTree>
    <p:extLst>
      <p:ext uri="{BB962C8B-B14F-4D97-AF65-F5344CB8AC3E}">
        <p14:creationId xmlns:p14="http://schemas.microsoft.com/office/powerpoint/2010/main" val="38778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a:t>
            </a:fld>
            <a:endParaRPr lang="en-US"/>
          </a:p>
        </p:txBody>
      </p:sp>
    </p:spTree>
    <p:extLst>
      <p:ext uri="{BB962C8B-B14F-4D97-AF65-F5344CB8AC3E}">
        <p14:creationId xmlns:p14="http://schemas.microsoft.com/office/powerpoint/2010/main" val="1016746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30</a:t>
            </a:fld>
            <a:endParaRPr lang="en-US"/>
          </a:p>
        </p:txBody>
      </p:sp>
    </p:spTree>
    <p:extLst>
      <p:ext uri="{BB962C8B-B14F-4D97-AF65-F5344CB8AC3E}">
        <p14:creationId xmlns:p14="http://schemas.microsoft.com/office/powerpoint/2010/main" val="1679433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31</a:t>
            </a:fld>
            <a:endParaRPr lang="en-US"/>
          </a:p>
        </p:txBody>
      </p:sp>
    </p:spTree>
    <p:extLst>
      <p:ext uri="{BB962C8B-B14F-4D97-AF65-F5344CB8AC3E}">
        <p14:creationId xmlns:p14="http://schemas.microsoft.com/office/powerpoint/2010/main" val="2238520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32</a:t>
            </a:fld>
            <a:endParaRPr lang="en-US"/>
          </a:p>
        </p:txBody>
      </p:sp>
    </p:spTree>
    <p:extLst>
      <p:ext uri="{BB962C8B-B14F-4D97-AF65-F5344CB8AC3E}">
        <p14:creationId xmlns:p14="http://schemas.microsoft.com/office/powerpoint/2010/main" val="3581534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33</a:t>
            </a:fld>
            <a:endParaRPr lang="en-US"/>
          </a:p>
        </p:txBody>
      </p:sp>
    </p:spTree>
    <p:extLst>
      <p:ext uri="{BB962C8B-B14F-4D97-AF65-F5344CB8AC3E}">
        <p14:creationId xmlns:p14="http://schemas.microsoft.com/office/powerpoint/2010/main" val="3378318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34</a:t>
            </a:fld>
            <a:endParaRPr lang="en-US"/>
          </a:p>
        </p:txBody>
      </p:sp>
    </p:spTree>
    <p:extLst>
      <p:ext uri="{BB962C8B-B14F-4D97-AF65-F5344CB8AC3E}">
        <p14:creationId xmlns:p14="http://schemas.microsoft.com/office/powerpoint/2010/main" val="1638920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35</a:t>
            </a:fld>
            <a:endParaRPr lang="en-US"/>
          </a:p>
        </p:txBody>
      </p:sp>
    </p:spTree>
    <p:extLst>
      <p:ext uri="{BB962C8B-B14F-4D97-AF65-F5344CB8AC3E}">
        <p14:creationId xmlns:p14="http://schemas.microsoft.com/office/powerpoint/2010/main" val="3382510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36</a:t>
            </a:fld>
            <a:endParaRPr lang="en-US"/>
          </a:p>
        </p:txBody>
      </p:sp>
    </p:spTree>
    <p:extLst>
      <p:ext uri="{BB962C8B-B14F-4D97-AF65-F5344CB8AC3E}">
        <p14:creationId xmlns:p14="http://schemas.microsoft.com/office/powerpoint/2010/main" val="2022681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37</a:t>
            </a:fld>
            <a:endParaRPr lang="en-US"/>
          </a:p>
        </p:txBody>
      </p:sp>
    </p:spTree>
    <p:extLst>
      <p:ext uri="{BB962C8B-B14F-4D97-AF65-F5344CB8AC3E}">
        <p14:creationId xmlns:p14="http://schemas.microsoft.com/office/powerpoint/2010/main" val="159779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38</a:t>
            </a:fld>
            <a:endParaRPr lang="en-US"/>
          </a:p>
        </p:txBody>
      </p:sp>
    </p:spTree>
    <p:extLst>
      <p:ext uri="{BB962C8B-B14F-4D97-AF65-F5344CB8AC3E}">
        <p14:creationId xmlns:p14="http://schemas.microsoft.com/office/powerpoint/2010/main" val="1362927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39</a:t>
            </a:fld>
            <a:endParaRPr lang="en-US"/>
          </a:p>
        </p:txBody>
      </p:sp>
    </p:spTree>
    <p:extLst>
      <p:ext uri="{BB962C8B-B14F-4D97-AF65-F5344CB8AC3E}">
        <p14:creationId xmlns:p14="http://schemas.microsoft.com/office/powerpoint/2010/main" val="329008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a:t>
            </a:fld>
            <a:endParaRPr lang="en-US"/>
          </a:p>
        </p:txBody>
      </p:sp>
    </p:spTree>
    <p:extLst>
      <p:ext uri="{BB962C8B-B14F-4D97-AF65-F5344CB8AC3E}">
        <p14:creationId xmlns:p14="http://schemas.microsoft.com/office/powerpoint/2010/main" val="3902606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40</a:t>
            </a:fld>
            <a:endParaRPr lang="en-US"/>
          </a:p>
        </p:txBody>
      </p:sp>
    </p:spTree>
    <p:extLst>
      <p:ext uri="{BB962C8B-B14F-4D97-AF65-F5344CB8AC3E}">
        <p14:creationId xmlns:p14="http://schemas.microsoft.com/office/powerpoint/2010/main" val="3438716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41</a:t>
            </a:fld>
            <a:endParaRPr lang="en-US"/>
          </a:p>
        </p:txBody>
      </p:sp>
    </p:spTree>
    <p:extLst>
      <p:ext uri="{BB962C8B-B14F-4D97-AF65-F5344CB8AC3E}">
        <p14:creationId xmlns:p14="http://schemas.microsoft.com/office/powerpoint/2010/main" val="1877328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42</a:t>
            </a:fld>
            <a:endParaRPr lang="en-US"/>
          </a:p>
        </p:txBody>
      </p:sp>
    </p:spTree>
    <p:extLst>
      <p:ext uri="{BB962C8B-B14F-4D97-AF65-F5344CB8AC3E}">
        <p14:creationId xmlns:p14="http://schemas.microsoft.com/office/powerpoint/2010/main" val="4013962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43</a:t>
            </a:fld>
            <a:endParaRPr lang="en-US"/>
          </a:p>
        </p:txBody>
      </p:sp>
    </p:spTree>
    <p:extLst>
      <p:ext uri="{BB962C8B-B14F-4D97-AF65-F5344CB8AC3E}">
        <p14:creationId xmlns:p14="http://schemas.microsoft.com/office/powerpoint/2010/main" val="2361853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44</a:t>
            </a:fld>
            <a:endParaRPr lang="en-US"/>
          </a:p>
        </p:txBody>
      </p:sp>
    </p:spTree>
    <p:extLst>
      <p:ext uri="{BB962C8B-B14F-4D97-AF65-F5344CB8AC3E}">
        <p14:creationId xmlns:p14="http://schemas.microsoft.com/office/powerpoint/2010/main" val="2031056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45</a:t>
            </a:fld>
            <a:endParaRPr lang="en-US"/>
          </a:p>
        </p:txBody>
      </p:sp>
    </p:spTree>
    <p:extLst>
      <p:ext uri="{BB962C8B-B14F-4D97-AF65-F5344CB8AC3E}">
        <p14:creationId xmlns:p14="http://schemas.microsoft.com/office/powerpoint/2010/main" val="2243962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46</a:t>
            </a:fld>
            <a:endParaRPr lang="en-US"/>
          </a:p>
        </p:txBody>
      </p:sp>
    </p:spTree>
    <p:extLst>
      <p:ext uri="{BB962C8B-B14F-4D97-AF65-F5344CB8AC3E}">
        <p14:creationId xmlns:p14="http://schemas.microsoft.com/office/powerpoint/2010/main" val="2740550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t>
            </a:r>
            <a:r>
              <a:rPr lang="en-US" b="1" dirty="0" smtClean="0"/>
              <a:t>types of supervised learning in machine learning</a:t>
            </a:r>
            <a:r>
              <a:rPr lang="en-US" dirty="0" smtClean="0"/>
              <a:t> vary based on the problem you're trying to solve and the dataset you're working with. In classification problems, the task is to assign inputs to predefined classes, while regression problems involve predicting numerical outcomes.</a:t>
            </a:r>
          </a:p>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47</a:t>
            </a:fld>
            <a:endParaRPr lang="en-US"/>
          </a:p>
        </p:txBody>
      </p:sp>
    </p:spTree>
    <p:extLst>
      <p:ext uri="{BB962C8B-B14F-4D97-AF65-F5344CB8AC3E}">
        <p14:creationId xmlns:p14="http://schemas.microsoft.com/office/powerpoint/2010/main" val="1449910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t>
            </a:r>
            <a:r>
              <a:rPr lang="en-US" b="1" dirty="0" smtClean="0"/>
              <a:t>types of supervised learning in machine learning</a:t>
            </a:r>
            <a:r>
              <a:rPr lang="en-US" dirty="0" smtClean="0"/>
              <a:t> vary based on the problem you're trying to solve and the dataset you're working with. In classification problems, the task is to assign inputs to predefined classes, while regression problems involve predicting numerical outcomes.</a:t>
            </a:r>
          </a:p>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48</a:t>
            </a:fld>
            <a:endParaRPr lang="en-US"/>
          </a:p>
        </p:txBody>
      </p:sp>
    </p:spTree>
    <p:extLst>
      <p:ext uri="{BB962C8B-B14F-4D97-AF65-F5344CB8AC3E}">
        <p14:creationId xmlns:p14="http://schemas.microsoft.com/office/powerpoint/2010/main" val="877653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49</a:t>
            </a:fld>
            <a:endParaRPr lang="en-US"/>
          </a:p>
        </p:txBody>
      </p:sp>
    </p:spTree>
    <p:extLst>
      <p:ext uri="{BB962C8B-B14F-4D97-AF65-F5344CB8AC3E}">
        <p14:creationId xmlns:p14="http://schemas.microsoft.com/office/powerpoint/2010/main" val="365603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a:t>
            </a:fld>
            <a:endParaRPr lang="en-US"/>
          </a:p>
        </p:txBody>
      </p:sp>
    </p:spTree>
    <p:extLst>
      <p:ext uri="{BB962C8B-B14F-4D97-AF65-F5344CB8AC3E}">
        <p14:creationId xmlns:p14="http://schemas.microsoft.com/office/powerpoint/2010/main" val="98771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50</a:t>
            </a:fld>
            <a:endParaRPr lang="en-US"/>
          </a:p>
        </p:txBody>
      </p:sp>
    </p:spTree>
    <p:extLst>
      <p:ext uri="{BB962C8B-B14F-4D97-AF65-F5344CB8AC3E}">
        <p14:creationId xmlns:p14="http://schemas.microsoft.com/office/powerpoint/2010/main" val="948213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51</a:t>
            </a:fld>
            <a:endParaRPr lang="en-US"/>
          </a:p>
        </p:txBody>
      </p:sp>
    </p:spTree>
    <p:extLst>
      <p:ext uri="{BB962C8B-B14F-4D97-AF65-F5344CB8AC3E}">
        <p14:creationId xmlns:p14="http://schemas.microsoft.com/office/powerpoint/2010/main" val="37547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52</a:t>
            </a:fld>
            <a:endParaRPr lang="en-US"/>
          </a:p>
        </p:txBody>
      </p:sp>
    </p:spTree>
    <p:extLst>
      <p:ext uri="{BB962C8B-B14F-4D97-AF65-F5344CB8AC3E}">
        <p14:creationId xmlns:p14="http://schemas.microsoft.com/office/powerpoint/2010/main" val="3099174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53</a:t>
            </a:fld>
            <a:endParaRPr lang="en-US"/>
          </a:p>
        </p:txBody>
      </p:sp>
    </p:spTree>
    <p:extLst>
      <p:ext uri="{BB962C8B-B14F-4D97-AF65-F5344CB8AC3E}">
        <p14:creationId xmlns:p14="http://schemas.microsoft.com/office/powerpoint/2010/main" val="4054307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54</a:t>
            </a:fld>
            <a:endParaRPr lang="en-US"/>
          </a:p>
        </p:txBody>
      </p:sp>
    </p:spTree>
    <p:extLst>
      <p:ext uri="{BB962C8B-B14F-4D97-AF65-F5344CB8AC3E}">
        <p14:creationId xmlns:p14="http://schemas.microsoft.com/office/powerpoint/2010/main" val="3312125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55</a:t>
            </a:fld>
            <a:endParaRPr lang="en-US"/>
          </a:p>
        </p:txBody>
      </p:sp>
    </p:spTree>
    <p:extLst>
      <p:ext uri="{BB962C8B-B14F-4D97-AF65-F5344CB8AC3E}">
        <p14:creationId xmlns:p14="http://schemas.microsoft.com/office/powerpoint/2010/main" val="1478008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56</a:t>
            </a:fld>
            <a:endParaRPr lang="en-US"/>
          </a:p>
        </p:txBody>
      </p:sp>
    </p:spTree>
    <p:extLst>
      <p:ext uri="{BB962C8B-B14F-4D97-AF65-F5344CB8AC3E}">
        <p14:creationId xmlns:p14="http://schemas.microsoft.com/office/powerpoint/2010/main" val="1719226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57</a:t>
            </a:fld>
            <a:endParaRPr lang="en-US"/>
          </a:p>
        </p:txBody>
      </p:sp>
    </p:spTree>
    <p:extLst>
      <p:ext uri="{BB962C8B-B14F-4D97-AF65-F5344CB8AC3E}">
        <p14:creationId xmlns:p14="http://schemas.microsoft.com/office/powerpoint/2010/main" val="2314321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58</a:t>
            </a:fld>
            <a:endParaRPr lang="en-US"/>
          </a:p>
        </p:txBody>
      </p:sp>
    </p:spTree>
    <p:extLst>
      <p:ext uri="{BB962C8B-B14F-4D97-AF65-F5344CB8AC3E}">
        <p14:creationId xmlns:p14="http://schemas.microsoft.com/office/powerpoint/2010/main" val="2427744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59</a:t>
            </a:fld>
            <a:endParaRPr lang="en-US"/>
          </a:p>
        </p:txBody>
      </p:sp>
    </p:spTree>
    <p:extLst>
      <p:ext uri="{BB962C8B-B14F-4D97-AF65-F5344CB8AC3E}">
        <p14:creationId xmlns:p14="http://schemas.microsoft.com/office/powerpoint/2010/main" val="286524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Semi-supervised learning</a:t>
            </a:r>
            <a:br>
              <a:rPr lang="en-US" b="1" dirty="0" smtClean="0"/>
            </a:br>
            <a:r>
              <a:rPr lang="en-US" dirty="0" smtClean="0"/>
              <a:t>Training data includes a few desired outputs</a:t>
            </a:r>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a:t>
            </a:fld>
            <a:endParaRPr lang="en-US"/>
          </a:p>
        </p:txBody>
      </p:sp>
    </p:spTree>
    <p:extLst>
      <p:ext uri="{BB962C8B-B14F-4D97-AF65-F5344CB8AC3E}">
        <p14:creationId xmlns:p14="http://schemas.microsoft.com/office/powerpoint/2010/main" val="11559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60</a:t>
            </a:fld>
            <a:endParaRPr lang="en-US"/>
          </a:p>
        </p:txBody>
      </p:sp>
    </p:spTree>
    <p:extLst>
      <p:ext uri="{BB962C8B-B14F-4D97-AF65-F5344CB8AC3E}">
        <p14:creationId xmlns:p14="http://schemas.microsoft.com/office/powerpoint/2010/main" val="15190869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61</a:t>
            </a:fld>
            <a:endParaRPr lang="en-US"/>
          </a:p>
        </p:txBody>
      </p:sp>
    </p:spTree>
    <p:extLst>
      <p:ext uri="{BB962C8B-B14F-4D97-AF65-F5344CB8AC3E}">
        <p14:creationId xmlns:p14="http://schemas.microsoft.com/office/powerpoint/2010/main" val="7851752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62</a:t>
            </a:fld>
            <a:endParaRPr lang="en-US"/>
          </a:p>
        </p:txBody>
      </p:sp>
    </p:spTree>
    <p:extLst>
      <p:ext uri="{BB962C8B-B14F-4D97-AF65-F5344CB8AC3E}">
        <p14:creationId xmlns:p14="http://schemas.microsoft.com/office/powerpoint/2010/main" val="41695521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63</a:t>
            </a:fld>
            <a:endParaRPr lang="en-US"/>
          </a:p>
        </p:txBody>
      </p:sp>
    </p:spTree>
    <p:extLst>
      <p:ext uri="{BB962C8B-B14F-4D97-AF65-F5344CB8AC3E}">
        <p14:creationId xmlns:p14="http://schemas.microsoft.com/office/powerpoint/2010/main" val="9820595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64</a:t>
            </a:fld>
            <a:endParaRPr lang="en-US"/>
          </a:p>
        </p:txBody>
      </p:sp>
    </p:spTree>
    <p:extLst>
      <p:ext uri="{BB962C8B-B14F-4D97-AF65-F5344CB8AC3E}">
        <p14:creationId xmlns:p14="http://schemas.microsoft.com/office/powerpoint/2010/main" val="367839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65</a:t>
            </a:fld>
            <a:endParaRPr lang="en-US"/>
          </a:p>
        </p:txBody>
      </p:sp>
    </p:spTree>
    <p:extLst>
      <p:ext uri="{BB962C8B-B14F-4D97-AF65-F5344CB8AC3E}">
        <p14:creationId xmlns:p14="http://schemas.microsoft.com/office/powerpoint/2010/main" val="1411783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66</a:t>
            </a:fld>
            <a:endParaRPr lang="en-US"/>
          </a:p>
        </p:txBody>
      </p:sp>
    </p:spTree>
    <p:extLst>
      <p:ext uri="{BB962C8B-B14F-4D97-AF65-F5344CB8AC3E}">
        <p14:creationId xmlns:p14="http://schemas.microsoft.com/office/powerpoint/2010/main" val="67432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7</a:t>
            </a:fld>
            <a:endParaRPr lang="en-US"/>
          </a:p>
        </p:txBody>
      </p:sp>
    </p:spTree>
    <p:extLst>
      <p:ext uri="{BB962C8B-B14F-4D97-AF65-F5344CB8AC3E}">
        <p14:creationId xmlns:p14="http://schemas.microsoft.com/office/powerpoint/2010/main" val="198108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8</a:t>
            </a:fld>
            <a:endParaRPr lang="en-US"/>
          </a:p>
        </p:txBody>
      </p:sp>
    </p:spTree>
    <p:extLst>
      <p:ext uri="{BB962C8B-B14F-4D97-AF65-F5344CB8AC3E}">
        <p14:creationId xmlns:p14="http://schemas.microsoft.com/office/powerpoint/2010/main" val="489387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1E6BB-3664-416A-83DE-6A13C2F373E8}" type="slidenum">
              <a:rPr lang="en-US" smtClean="0"/>
              <a:t>9</a:t>
            </a:fld>
            <a:endParaRPr lang="en-US"/>
          </a:p>
        </p:txBody>
      </p:sp>
    </p:spTree>
    <p:extLst>
      <p:ext uri="{BB962C8B-B14F-4D97-AF65-F5344CB8AC3E}">
        <p14:creationId xmlns:p14="http://schemas.microsoft.com/office/powerpoint/2010/main" val="253320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Footer Placeholder 4">
            <a:extLst>
              <a:ext uri="{FF2B5EF4-FFF2-40B4-BE49-F238E27FC236}">
                <a16:creationId xmlns:a16="http://schemas.microsoft.com/office/drawing/2014/main" id="{DC5BF40A-610B-44C1-AEFB-E5EC54C37A3F}"/>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4" name="Slide Number Placeholder 5">
            <a:extLst>
              <a:ext uri="{FF2B5EF4-FFF2-40B4-BE49-F238E27FC236}">
                <a16:creationId xmlns:a16="http://schemas.microsoft.com/office/drawing/2014/main" id="{DE2F50EA-1B2E-45C7-8C5C-B49C65EAC018}"/>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1381855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492F29B6-C169-449E-9AB9-CB7D42EC02CF}"/>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0" name="Slide Number Placeholder 5">
            <a:extLst>
              <a:ext uri="{FF2B5EF4-FFF2-40B4-BE49-F238E27FC236}">
                <a16:creationId xmlns:a16="http://schemas.microsoft.com/office/drawing/2014/main" id="{FA915680-221C-4122-8242-226EE6D5702C}"/>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143409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20A075C6-B3DE-4A91-BEEB-78D276593D5F}"/>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0" name="Slide Number Placeholder 5">
            <a:extLst>
              <a:ext uri="{FF2B5EF4-FFF2-40B4-BE49-F238E27FC236}">
                <a16:creationId xmlns:a16="http://schemas.microsoft.com/office/drawing/2014/main" id="{25DBF2D9-C59F-4AEF-92C0-9556F49C225C}"/>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342697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normAutofit/>
          </a:bodyPr>
          <a:lstStyle>
            <a:lvl1pPr marL="342900" indent="-342900">
              <a:buClr>
                <a:srgbClr val="C00000"/>
              </a:buClr>
              <a:buFont typeface="Wingdings" panose="05000000000000000000" pitchFamily="2" charset="2"/>
              <a:buChar char="§"/>
              <a:defRPr sz="2400">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buClr>
                <a:srgbClr val="C00000"/>
              </a:buClr>
              <a:buSzPct val="80000"/>
              <a:buFont typeface="Wingdings" panose="05000000000000000000" pitchFamily="2" charset="2"/>
              <a:buChar char="q"/>
              <a:defRPr sz="2000">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buClr>
                <a:srgbClr val="C00000"/>
              </a:buClr>
              <a:buFont typeface="Courier New" panose="02070309020205020404" pitchFamily="49" charset="0"/>
              <a:buChar char="o"/>
              <a:defRPr sz="1800">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buClr>
                <a:srgbClr val="C00000"/>
              </a:buClr>
              <a:buFont typeface="Wingdings" panose="05000000000000000000" pitchFamily="2" charset="2"/>
              <a:buChar char="Ø"/>
              <a:defRPr sz="1600">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buClr>
                <a:srgbClr val="C00000"/>
              </a:buClr>
              <a:buFont typeface="Arial" panose="020B0604020202020204" pitchFamily="34" charset="0"/>
              <a:buChar char="•"/>
              <a:defRPr sz="1400">
                <a:latin typeface="Liberation Sans" panose="020B0604020202020204" pitchFamily="34" charset="0"/>
                <a:ea typeface="Liberation Sans" panose="020B0604020202020204" pitchFamily="34" charset="0"/>
                <a:cs typeface="Liberation Sans" panose="020B0604020202020204" pitchFamily="34" charset="0"/>
              </a:defRPr>
            </a:lvl5pPr>
          </a:lstStyle>
          <a:p>
            <a:pPr lvl="0"/>
            <a:r>
              <a:rPr lang="en-US" dirty="0"/>
              <a:t>Click to edit Master text styles</a:t>
            </a:r>
          </a:p>
          <a:p>
            <a:pPr lvl="0"/>
            <a:endParaRPr lang="en-US" dirty="0"/>
          </a:p>
          <a:p>
            <a:pPr lvl="0"/>
            <a:endParaRPr lang="en-US"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B0ED53E4-9335-4BFB-A54B-FCDCD4AD5EF2}"/>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0" name="Slide Number Placeholder 5">
            <a:extLst>
              <a:ext uri="{FF2B5EF4-FFF2-40B4-BE49-F238E27FC236}">
                <a16:creationId xmlns:a16="http://schemas.microsoft.com/office/drawing/2014/main" id="{5B22982E-1D20-4CB2-A738-5DD14C2B25D6}"/>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338866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a:extLst>
              <a:ext uri="{FF2B5EF4-FFF2-40B4-BE49-F238E27FC236}">
                <a16:creationId xmlns:a16="http://schemas.microsoft.com/office/drawing/2014/main" id="{A74F73AE-0A76-4435-AF66-D11EB2AD846D}"/>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0" name="Slide Number Placeholder 5">
            <a:extLst>
              <a:ext uri="{FF2B5EF4-FFF2-40B4-BE49-F238E27FC236}">
                <a16:creationId xmlns:a16="http://schemas.microsoft.com/office/drawing/2014/main" id="{F2F70AE3-9D8C-4E7E-B6C5-F3D5D4087FFA}"/>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24701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E1208769-4F22-4346-A520-2B57FED79F2F}"/>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3" name="Slide Number Placeholder 5">
            <a:extLst>
              <a:ext uri="{FF2B5EF4-FFF2-40B4-BE49-F238E27FC236}">
                <a16:creationId xmlns:a16="http://schemas.microsoft.com/office/drawing/2014/main" id="{21114DF0-4B8E-4B24-9333-C7957EBB1706}"/>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2504356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D292316B-68B2-42EC-AB30-77AC94591C4F}"/>
              </a:ext>
            </a:extLst>
          </p:cNvPr>
          <p:cNvSpPr>
            <a:spLocks noGrp="1"/>
          </p:cNvSpPr>
          <p:nvPr>
            <p:ph type="ftr" sz="quarter" idx="10"/>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3" name="Slide Number Placeholder 5">
            <a:extLst>
              <a:ext uri="{FF2B5EF4-FFF2-40B4-BE49-F238E27FC236}">
                <a16:creationId xmlns:a16="http://schemas.microsoft.com/office/drawing/2014/main" id="{865CB7EA-4271-4C3D-9F9A-3BFB0B64A4AA}"/>
              </a:ext>
            </a:extLst>
          </p:cNvPr>
          <p:cNvSpPr>
            <a:spLocks noGrp="1"/>
          </p:cNvSpPr>
          <p:nvPr>
            <p:ph type="sldNum" sz="quarter" idx="11"/>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2517288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8" name="Footer Placeholder 4">
            <a:extLst>
              <a:ext uri="{FF2B5EF4-FFF2-40B4-BE49-F238E27FC236}">
                <a16:creationId xmlns:a16="http://schemas.microsoft.com/office/drawing/2014/main" id="{7D643A42-ABF4-4A18-9449-4EA46C38C98F}"/>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9" name="Slide Number Placeholder 5">
            <a:extLst>
              <a:ext uri="{FF2B5EF4-FFF2-40B4-BE49-F238E27FC236}">
                <a16:creationId xmlns:a16="http://schemas.microsoft.com/office/drawing/2014/main" id="{102D6845-25F9-4BB8-8EE8-04C076E04D52}"/>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194007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A668BB3C-F555-401E-8A8A-869A4350349E}"/>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8" name="Slide Number Placeholder 5">
            <a:extLst>
              <a:ext uri="{FF2B5EF4-FFF2-40B4-BE49-F238E27FC236}">
                <a16:creationId xmlns:a16="http://schemas.microsoft.com/office/drawing/2014/main" id="{0055C06F-70F5-4439-A1FE-66ACB569C886}"/>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3398075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4">
            <a:extLst>
              <a:ext uri="{FF2B5EF4-FFF2-40B4-BE49-F238E27FC236}">
                <a16:creationId xmlns:a16="http://schemas.microsoft.com/office/drawing/2014/main" id="{B14FC73D-6A94-4F90-82A6-43C8681E1791}"/>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1" name="Slide Number Placeholder 5">
            <a:extLst>
              <a:ext uri="{FF2B5EF4-FFF2-40B4-BE49-F238E27FC236}">
                <a16:creationId xmlns:a16="http://schemas.microsoft.com/office/drawing/2014/main" id="{F1FA79C7-D3A3-4B22-B0D0-AFD6DDE4EB0D}"/>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1462332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4">
            <a:extLst>
              <a:ext uri="{FF2B5EF4-FFF2-40B4-BE49-F238E27FC236}">
                <a16:creationId xmlns:a16="http://schemas.microsoft.com/office/drawing/2014/main" id="{C43254A8-2E2B-41E2-93BD-9EA8B4085CF2}"/>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1" name="Slide Number Placeholder 5">
            <a:extLst>
              <a:ext uri="{FF2B5EF4-FFF2-40B4-BE49-F238E27FC236}">
                <a16:creationId xmlns:a16="http://schemas.microsoft.com/office/drawing/2014/main" id="{D0F67AE0-9330-49F9-9C51-0B832DE01CA6}"/>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311350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9" name="Footer Placeholder 4">
            <a:extLst>
              <a:ext uri="{FF2B5EF4-FFF2-40B4-BE49-F238E27FC236}">
                <a16:creationId xmlns:a16="http://schemas.microsoft.com/office/drawing/2014/main" id="{267DAE40-2976-46EC-BF85-CBABCF48DCAC}"/>
              </a:ext>
            </a:extLst>
          </p:cNvPr>
          <p:cNvSpPr>
            <a:spLocks noGrp="1"/>
          </p:cNvSpPr>
          <p:nvPr>
            <p:ph type="ftr" sz="quarter" idx="3"/>
          </p:nvPr>
        </p:nvSpPr>
        <p:spPr>
          <a:xfrm>
            <a:off x="76200" y="6537325"/>
            <a:ext cx="8458200" cy="244475"/>
          </a:xfrm>
          <a:prstGeom prst="rect">
            <a:avLst/>
          </a:prstGeom>
        </p:spPr>
        <p:txBody>
          <a:bodyPr vert="horz" lIns="91440" tIns="45720" rIns="91440" bIns="45720" rtlCol="0" anchor="ctr"/>
          <a:lstStyle>
            <a:lvl1pPr algn="ctr">
              <a:defRPr sz="1200" b="1" cap="small" baseline="0">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pPr algn="l"/>
            <a:r>
              <a:rPr lang="en-US" dirty="0"/>
              <a:t>Network coding - Grzegorz </a:t>
            </a:r>
            <a:r>
              <a:rPr lang="en-US" dirty="0" err="1"/>
              <a:t>Chmaj</a:t>
            </a:r>
            <a:endParaRPr lang="en-US" dirty="0"/>
          </a:p>
        </p:txBody>
      </p:sp>
      <p:sp>
        <p:nvSpPr>
          <p:cNvPr id="10" name="Slide Number Placeholder 5">
            <a:extLst>
              <a:ext uri="{FF2B5EF4-FFF2-40B4-BE49-F238E27FC236}">
                <a16:creationId xmlns:a16="http://schemas.microsoft.com/office/drawing/2014/main" id="{DE517CFE-5CF6-4255-82FB-82E12B71F203}"/>
              </a:ext>
            </a:extLst>
          </p:cNvPr>
          <p:cNvSpPr>
            <a:spLocks noGrp="1"/>
          </p:cNvSpPr>
          <p:nvPr>
            <p:ph type="sldNum" sz="quarter" idx="4"/>
          </p:nvPr>
        </p:nvSpPr>
        <p:spPr>
          <a:xfrm>
            <a:off x="8534400" y="6537325"/>
            <a:ext cx="533400" cy="244475"/>
          </a:xfrm>
          <a:prstGeom prst="rect">
            <a:avLst/>
          </a:prstGeom>
        </p:spPr>
        <p:txBody>
          <a:bodyPr vert="horz" lIns="91440" tIns="45720" rIns="91440" bIns="45720" rtlCol="0" anchor="ctr"/>
          <a:lstStyle>
            <a:lvl1pPr algn="r">
              <a:defRPr sz="1200" b="1">
                <a:solidFill>
                  <a:srgbClr val="C00000"/>
                </a:solidFill>
                <a:latin typeface="Liberation Serif" panose="02020603050405020304" pitchFamily="18" charset="0"/>
                <a:ea typeface="Liberation Serif" panose="02020603050405020304" pitchFamily="18" charset="0"/>
                <a:cs typeface="Liberation Serif" panose="02020603050405020304" pitchFamily="18" charset="0"/>
              </a:defRPr>
            </a:lvl1pPr>
          </a:lstStyle>
          <a:p>
            <a:fld id="{F810FC85-0EE4-4ADF-A05A-5ABF41A46B9F}" type="slidenum">
              <a:rPr lang="en-US" smtClean="0"/>
              <a:pPr/>
              <a:t>‹#›</a:t>
            </a:fld>
            <a:endParaRPr lang="en-US" dirty="0"/>
          </a:p>
        </p:txBody>
      </p:sp>
    </p:spTree>
    <p:extLst>
      <p:ext uri="{BB962C8B-B14F-4D97-AF65-F5344CB8AC3E}">
        <p14:creationId xmlns:p14="http://schemas.microsoft.com/office/powerpoint/2010/main" val="69361649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dt="0"/>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C00000"/>
        </a:buClr>
        <a:buFont typeface="Wingdings" panose="05000000000000000000" pitchFamily="2" charset="2"/>
        <a:buChar char="§"/>
        <a:defRPr sz="24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800100" indent="-342900" algn="l" defTabSz="914400" rtl="0" eaLnBrk="1" latinLnBrk="0" hangingPunct="1">
        <a:spcBef>
          <a:spcPct val="20000"/>
        </a:spcBef>
        <a:buClr>
          <a:srgbClr val="C00000"/>
        </a:buClr>
        <a:buFont typeface="Wingdings" panose="05000000000000000000" pitchFamily="2" charset="2"/>
        <a:buChar char="q"/>
        <a:defRPr sz="20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Clr>
          <a:srgbClr val="C00000"/>
        </a:buClr>
        <a:buFont typeface="Courier New" panose="02070309020205020404" pitchFamily="49" charset="0"/>
        <a:buChar char="o"/>
        <a:defRPr sz="18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Clr>
          <a:srgbClr val="C00000"/>
        </a:buClr>
        <a:buFont typeface="Wingdings" panose="05000000000000000000" pitchFamily="2" charset="2"/>
        <a:buChar char="Ø"/>
        <a:defRPr sz="16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Clr>
          <a:srgbClr val="C00000"/>
        </a:buClr>
        <a:buFont typeface="Arial" panose="020B0604020202020204" pitchFamily="34" charset="0"/>
        <a:buChar char="•"/>
        <a:defRPr sz="16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81200"/>
            <a:ext cx="9144000" cy="35052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 y="2130425"/>
            <a:ext cx="8839200" cy="1470025"/>
          </a:xfrm>
        </p:spPr>
        <p:txBody>
          <a:bodyPr>
            <a:normAutofit/>
          </a:bodyPr>
          <a:lstStyle/>
          <a:p>
            <a:r>
              <a:rPr lang="en-US" sz="3600" b="1" dirty="0" smtClean="0">
                <a:solidFill>
                  <a:schemeClr val="bg1"/>
                </a:solidFill>
              </a:rPr>
              <a:t>EIP AI/ML Workshop</a:t>
            </a:r>
            <a:endParaRPr lang="en-US" sz="3600" b="1" dirty="0">
              <a:solidFill>
                <a:schemeClr val="bg1"/>
              </a:solidFill>
              <a:latin typeface="Arial" pitchFamily="34" charset="0"/>
              <a:cs typeface="Arial" pitchFamily="34" charset="0"/>
            </a:endParaRPr>
          </a:p>
        </p:txBody>
      </p:sp>
      <p:sp>
        <p:nvSpPr>
          <p:cNvPr id="3" name="Subtitle 2"/>
          <p:cNvSpPr>
            <a:spLocks noGrp="1"/>
          </p:cNvSpPr>
          <p:nvPr>
            <p:ph type="subTitle" idx="1"/>
          </p:nvPr>
        </p:nvSpPr>
        <p:spPr>
          <a:xfrm>
            <a:off x="152400" y="3505200"/>
            <a:ext cx="8839200" cy="1752600"/>
          </a:xfrm>
        </p:spPr>
        <p:txBody>
          <a:bodyPr>
            <a:normAutofit/>
          </a:bodyPr>
          <a:lstStyle/>
          <a:p>
            <a:r>
              <a:rPr lang="en-US" sz="3200" b="1" dirty="0">
                <a:solidFill>
                  <a:schemeClr val="bg1"/>
                </a:solidFill>
              </a:rPr>
              <a:t>Topic</a:t>
            </a:r>
            <a:r>
              <a:rPr lang="pl-PL" sz="3200" b="1" dirty="0">
                <a:solidFill>
                  <a:schemeClr val="bg1"/>
                </a:solidFill>
              </a:rPr>
              <a:t> </a:t>
            </a:r>
            <a:r>
              <a:rPr lang="en-US" sz="3200" b="1" dirty="0" smtClean="0">
                <a:solidFill>
                  <a:schemeClr val="bg1"/>
                </a:solidFill>
              </a:rPr>
              <a:t>#</a:t>
            </a:r>
            <a:r>
              <a:rPr lang="en-US" sz="3200" b="1" dirty="0" smtClean="0">
                <a:solidFill>
                  <a:schemeClr val="bg1"/>
                </a:solidFill>
              </a:rPr>
              <a:t>0</a:t>
            </a:r>
            <a:r>
              <a:rPr lang="pl-PL" sz="3200" b="1" dirty="0" smtClean="0">
                <a:solidFill>
                  <a:schemeClr val="bg1"/>
                </a:solidFill>
              </a:rPr>
              <a:t>5</a:t>
            </a:r>
            <a:endParaRPr lang="en-US" sz="3200" b="1" dirty="0">
              <a:solidFill>
                <a:schemeClr val="bg1"/>
              </a:solidFill>
            </a:endParaRPr>
          </a:p>
          <a:p>
            <a:r>
              <a:rPr lang="pl-PL" sz="3200" b="1" dirty="0" smtClean="0">
                <a:solidFill>
                  <a:schemeClr val="bg1"/>
                </a:solidFill>
              </a:rPr>
              <a:t>Supervised &amp; Unsupervised Learning</a:t>
            </a:r>
            <a:endParaRPr lang="pl-PL" sz="3200" b="1" dirty="0">
              <a:solidFill>
                <a:schemeClr val="bg1"/>
              </a:solidFill>
            </a:endParaRPr>
          </a:p>
          <a:p>
            <a:r>
              <a:rPr lang="pl-PL" sz="2000" b="1" dirty="0">
                <a:solidFill>
                  <a:schemeClr val="bg1"/>
                </a:solidFill>
              </a:rPr>
              <a:t>Dr. Grzegorz Chmaj</a:t>
            </a:r>
            <a:endParaRPr lang="en-US" sz="2000" b="1" dirty="0">
              <a:solidFill>
                <a:schemeClr val="bg1"/>
              </a:solidFill>
            </a:endParaRPr>
          </a:p>
        </p:txBody>
      </p:sp>
    </p:spTree>
    <p:extLst>
      <p:ext uri="{BB962C8B-B14F-4D97-AF65-F5344CB8AC3E}">
        <p14:creationId xmlns:p14="http://schemas.microsoft.com/office/powerpoint/2010/main" val="365945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pl-PL" b="1" dirty="0" smtClean="0">
                <a:latin typeface="Liberation Sans" panose="020B0604020202020204" pitchFamily="34" charset="0"/>
                <a:ea typeface="Liberation Sans" panose="020B0604020202020204" pitchFamily="34" charset="0"/>
                <a:cs typeface="Liberation Sans" panose="020B0604020202020204" pitchFamily="34" charset="0"/>
              </a:rPr>
              <a:t>Supervised learning – </a:t>
            </a:r>
            <a:r>
              <a:rPr lang="en-US" dirty="0"/>
              <a:t>training a model using labeled data, where each input comes with a corresponding correct output</a:t>
            </a:r>
            <a:endParaRPr lang="en-US" dirty="0"/>
          </a:p>
          <a:p>
            <a:r>
              <a:rPr lang="en-US" dirty="0"/>
              <a:t>model learns by comparing its predictions with the actual answers provided in the training data. </a:t>
            </a:r>
            <a:endParaRPr lang="pl-PL" dirty="0" smtClean="0"/>
          </a:p>
          <a:p>
            <a:r>
              <a:rPr lang="pl-PL" dirty="0" smtClean="0"/>
              <a:t>o</a:t>
            </a:r>
            <a:r>
              <a:rPr lang="en-US" dirty="0" err="1" smtClean="0"/>
              <a:t>ver</a:t>
            </a:r>
            <a:r>
              <a:rPr lang="en-US" dirty="0" smtClean="0"/>
              <a:t> </a:t>
            </a:r>
            <a:r>
              <a:rPr lang="en-US" dirty="0"/>
              <a:t>time, it adjusts itself to minimize </a:t>
            </a:r>
            <a:r>
              <a:rPr lang="pl-PL" dirty="0" smtClean="0"/>
              <a:t/>
            </a:r>
            <a:br>
              <a:rPr lang="pl-PL" dirty="0" smtClean="0"/>
            </a:br>
            <a:r>
              <a:rPr lang="en-US" dirty="0" smtClean="0"/>
              <a:t>errors </a:t>
            </a:r>
            <a:r>
              <a:rPr lang="en-US" dirty="0"/>
              <a:t>and improve accuracy. </a:t>
            </a:r>
            <a:endParaRPr lang="pl-PL" dirty="0" smtClean="0"/>
          </a:p>
          <a:p>
            <a:r>
              <a:rPr lang="pl-PL" dirty="0" smtClean="0"/>
              <a:t>t</a:t>
            </a:r>
            <a:r>
              <a:rPr lang="en-US" dirty="0" smtClean="0"/>
              <a:t>he </a:t>
            </a:r>
            <a:r>
              <a:rPr lang="en-US" dirty="0"/>
              <a:t>goal of supervised learning is to make accurate predictions when given new, unseen data. </a:t>
            </a:r>
            <a:endParaRPr lang="pl-PL" dirty="0" smtClean="0"/>
          </a:p>
          <a:p>
            <a:pPr lvl="1"/>
            <a:r>
              <a:rPr lang="pl-PL" dirty="0" smtClean="0"/>
              <a:t>f</a:t>
            </a:r>
            <a:r>
              <a:rPr lang="en-US" dirty="0" smtClean="0"/>
              <a:t>or </a:t>
            </a:r>
            <a:r>
              <a:rPr lang="en-US" dirty="0"/>
              <a:t>example, if a model is trained to recognize handwritten digits, it will use what it learned to correctly identify new numbers it hasn't seen before.</a:t>
            </a:r>
          </a:p>
          <a:p>
            <a:r>
              <a:rPr lang="en-US" dirty="0"/>
              <a:t>Supervised learning can be applied in various forms, including</a:t>
            </a:r>
            <a:r>
              <a:rPr lang="en-US" b="1" dirty="0"/>
              <a:t> </a:t>
            </a:r>
            <a:r>
              <a:rPr lang="en-US" dirty="0"/>
              <a:t>supervised learning classification and supervised learning regression, making it a crucial technique in the field of artificial intelligence and supervised data mining.</a:t>
            </a:r>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7239000" y="2057400"/>
            <a:ext cx="1687286" cy="1034771"/>
          </a:xfrm>
          <a:prstGeom prst="rect">
            <a:avLst/>
          </a:prstGeom>
        </p:spPr>
      </p:pic>
    </p:spTree>
    <p:extLst>
      <p:ext uri="{BB962C8B-B14F-4D97-AF65-F5344CB8AC3E}">
        <p14:creationId xmlns:p14="http://schemas.microsoft.com/office/powerpoint/2010/main" val="281884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r>
              <a:rPr lang="pl-PL" dirty="0"/>
              <a:t>s</a:t>
            </a:r>
            <a:r>
              <a:rPr lang="en-US" dirty="0" err="1" smtClean="0"/>
              <a:t>upervised</a:t>
            </a:r>
            <a:r>
              <a:rPr lang="en-US" dirty="0" smtClean="0"/>
              <a:t> </a:t>
            </a:r>
            <a:r>
              <a:rPr lang="en-US" dirty="0"/>
              <a:t>learning can be applied in various forms, including</a:t>
            </a:r>
            <a:r>
              <a:rPr lang="en-US" b="1" dirty="0"/>
              <a:t> </a:t>
            </a:r>
            <a:r>
              <a:rPr lang="en-US" dirty="0"/>
              <a:t>supervised learning classification and supervised learning regression, making it a crucial technique in the field of artificial intelligence and supervised data mining</a:t>
            </a:r>
            <a:r>
              <a:rPr lang="en-US" dirty="0" smtClean="0"/>
              <a:t>.</a:t>
            </a:r>
            <a:endParaRPr lang="pl-PL" dirty="0" smtClean="0"/>
          </a:p>
          <a:p>
            <a:r>
              <a:rPr lang="pl-PL" dirty="0" smtClean="0"/>
              <a:t>a</a:t>
            </a:r>
            <a:r>
              <a:rPr lang="en-US" dirty="0" smtClean="0"/>
              <a:t> </a:t>
            </a:r>
            <a:r>
              <a:rPr lang="en-US" dirty="0"/>
              <a:t>fundamental concept in supervised machine learning is learning a class from examples. </a:t>
            </a:r>
            <a:endParaRPr lang="pl-PL" dirty="0" smtClean="0"/>
          </a:p>
          <a:p>
            <a:pPr lvl="1"/>
            <a:r>
              <a:rPr lang="en-US" dirty="0" smtClean="0"/>
              <a:t>involves </a:t>
            </a:r>
            <a:r>
              <a:rPr lang="en-US" dirty="0"/>
              <a:t>providing the model with examples where the correct label is known, such as learning to classify images of cats and dogs by being shown labeled examples of both. </a:t>
            </a:r>
            <a:endParaRPr lang="pl-PL" dirty="0" smtClean="0"/>
          </a:p>
          <a:p>
            <a:r>
              <a:rPr lang="pl-PL" dirty="0" smtClean="0"/>
              <a:t>t</a:t>
            </a:r>
            <a:r>
              <a:rPr lang="en-US" dirty="0" smtClean="0"/>
              <a:t>he </a:t>
            </a:r>
            <a:r>
              <a:rPr lang="en-US" dirty="0"/>
              <a:t>model then learns the distinguishing features of each class and applies this knowledge to classify new images.</a:t>
            </a:r>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11</a:t>
            </a:fld>
            <a:endParaRPr lang="en-US" dirty="0"/>
          </a:p>
        </p:txBody>
      </p:sp>
      <p:pic>
        <p:nvPicPr>
          <p:cNvPr id="6" name="Picture 5"/>
          <p:cNvPicPr>
            <a:picLocks noChangeAspect="1"/>
          </p:cNvPicPr>
          <p:nvPr/>
        </p:nvPicPr>
        <p:blipFill>
          <a:blip r:embed="rId3"/>
          <a:stretch>
            <a:fillRect/>
          </a:stretch>
        </p:blipFill>
        <p:spPr>
          <a:xfrm>
            <a:off x="3390900" y="5088646"/>
            <a:ext cx="2362200" cy="1448679"/>
          </a:xfrm>
          <a:prstGeom prst="rect">
            <a:avLst/>
          </a:prstGeom>
        </p:spPr>
      </p:pic>
    </p:spTree>
    <p:extLst>
      <p:ext uri="{BB962C8B-B14F-4D97-AF65-F5344CB8AC3E}">
        <p14:creationId xmlns:p14="http://schemas.microsoft.com/office/powerpoint/2010/main" val="3046335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S</a:t>
            </a:r>
            <a:r>
              <a:rPr lang="en-US" b="1" dirty="0" err="1" smtClean="0"/>
              <a:t>upervised</a:t>
            </a:r>
            <a:r>
              <a:rPr lang="en-US" b="1" dirty="0" smtClean="0"/>
              <a:t> </a:t>
            </a:r>
            <a:r>
              <a:rPr lang="en-US" b="1" dirty="0"/>
              <a:t>learning algorithm</a:t>
            </a:r>
            <a:r>
              <a:rPr lang="en-US" dirty="0"/>
              <a:t> consists of input features and corresponding output labels. The process works through:</a:t>
            </a:r>
          </a:p>
          <a:p>
            <a:r>
              <a:rPr lang="en-US" b="1" dirty="0"/>
              <a:t>Training Data: </a:t>
            </a:r>
            <a:r>
              <a:rPr lang="en-US" dirty="0"/>
              <a:t>The model is provided with a training dataset that includes input data (features) and corresponding output data (labels or target variables).</a:t>
            </a:r>
          </a:p>
          <a:p>
            <a:r>
              <a:rPr lang="en-US" b="1" dirty="0"/>
              <a:t>Learning Process: </a:t>
            </a:r>
            <a:r>
              <a:rPr lang="en-US" dirty="0"/>
              <a:t>The algorithm processes the training data, learning the relationships between the input features and the output labels. </a:t>
            </a:r>
            <a:endParaRPr lang="pl-PL" dirty="0" smtClean="0"/>
          </a:p>
          <a:p>
            <a:pPr lvl="1"/>
            <a:r>
              <a:rPr lang="pl-PL" dirty="0"/>
              <a:t>t</a:t>
            </a:r>
            <a:r>
              <a:rPr lang="en-US" dirty="0" smtClean="0"/>
              <a:t>his </a:t>
            </a:r>
            <a:r>
              <a:rPr lang="en-US" dirty="0"/>
              <a:t>is achieved by adjusting the model's parameters to minimize the difference between its predictions and the actual labels</a:t>
            </a:r>
            <a:r>
              <a:rPr lang="en-US" dirty="0" smtClean="0"/>
              <a:t>.</a:t>
            </a:r>
            <a:endParaRPr lang="pl-PL" dirty="0" smtClean="0"/>
          </a:p>
          <a:p>
            <a:pPr marL="0" indent="0">
              <a:buNone/>
            </a:pPr>
            <a:endParaRPr lang="pl-PL" dirty="0" smtClean="0"/>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12</a:t>
            </a:fld>
            <a:endParaRPr lang="en-US" dirty="0"/>
          </a:p>
        </p:txBody>
      </p:sp>
      <p:pic>
        <p:nvPicPr>
          <p:cNvPr id="4" name="Picture 3"/>
          <p:cNvPicPr>
            <a:picLocks noChangeAspect="1"/>
          </p:cNvPicPr>
          <p:nvPr/>
        </p:nvPicPr>
        <p:blipFill>
          <a:blip r:embed="rId3"/>
          <a:stretch>
            <a:fillRect/>
          </a:stretch>
        </p:blipFill>
        <p:spPr>
          <a:xfrm>
            <a:off x="3114666" y="4756784"/>
            <a:ext cx="2914668" cy="2025016"/>
          </a:xfrm>
          <a:prstGeom prst="rect">
            <a:avLst/>
          </a:prstGeom>
        </p:spPr>
      </p:pic>
    </p:spTree>
    <p:extLst>
      <p:ext uri="{BB962C8B-B14F-4D97-AF65-F5344CB8AC3E}">
        <p14:creationId xmlns:p14="http://schemas.microsoft.com/office/powerpoint/2010/main" val="220157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r>
              <a:rPr lang="en-US" dirty="0" smtClean="0"/>
              <a:t>After </a:t>
            </a:r>
            <a:r>
              <a:rPr lang="en-US" dirty="0"/>
              <a:t>training, the model is evaluated using a test dataset to measure its accuracy and performance. </a:t>
            </a:r>
            <a:endParaRPr lang="pl-PL" dirty="0" smtClean="0"/>
          </a:p>
          <a:p>
            <a:r>
              <a:rPr lang="en-US" dirty="0" smtClean="0"/>
              <a:t>Then </a:t>
            </a:r>
            <a:r>
              <a:rPr lang="en-US" dirty="0"/>
              <a:t>the model's performance is optimized by adjusting parameters and using techniques like cross-validation to balance bias and variance. </a:t>
            </a:r>
            <a:endParaRPr lang="pl-PL" dirty="0" smtClean="0"/>
          </a:p>
          <a:p>
            <a:r>
              <a:rPr lang="en-US" dirty="0" smtClean="0"/>
              <a:t>This </a:t>
            </a:r>
            <a:r>
              <a:rPr lang="en-US" dirty="0"/>
              <a:t>ensures the model generalizes well to new, unseen data.</a:t>
            </a:r>
            <a:endParaRPr lang="en-US" dirty="0" smtClean="0"/>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13</a:t>
            </a:fld>
            <a:endParaRPr lang="en-US" dirty="0"/>
          </a:p>
        </p:txBody>
      </p:sp>
      <p:pic>
        <p:nvPicPr>
          <p:cNvPr id="4" name="Picture 3"/>
          <p:cNvPicPr>
            <a:picLocks noChangeAspect="1"/>
          </p:cNvPicPr>
          <p:nvPr/>
        </p:nvPicPr>
        <p:blipFill>
          <a:blip r:embed="rId3"/>
          <a:stretch>
            <a:fillRect/>
          </a:stretch>
        </p:blipFill>
        <p:spPr>
          <a:xfrm>
            <a:off x="2122714" y="3677330"/>
            <a:ext cx="4898571" cy="2743200"/>
          </a:xfrm>
          <a:prstGeom prst="rect">
            <a:avLst/>
          </a:prstGeom>
        </p:spPr>
      </p:pic>
    </p:spTree>
    <p:extLst>
      <p:ext uri="{BB962C8B-B14F-4D97-AF65-F5344CB8AC3E}">
        <p14:creationId xmlns:p14="http://schemas.microsoft.com/office/powerpoint/2010/main" val="3153792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r>
              <a:rPr lang="en-US" b="1" dirty="0"/>
              <a:t>Training </a:t>
            </a:r>
            <a:r>
              <a:rPr lang="en-US" dirty="0"/>
              <a:t>phase involves feeding the algorithm labeled data, where each data point is paired with its correct output. </a:t>
            </a:r>
            <a:endParaRPr lang="pl-PL" dirty="0" smtClean="0"/>
          </a:p>
          <a:p>
            <a:pPr lvl="1"/>
            <a:r>
              <a:rPr lang="en-US" dirty="0" smtClean="0"/>
              <a:t>The </a:t>
            </a:r>
            <a:r>
              <a:rPr lang="en-US" dirty="0"/>
              <a:t>algorithm learns to identify patterns and relationships between the input and output data.</a:t>
            </a:r>
          </a:p>
          <a:p>
            <a:r>
              <a:rPr lang="en-US" b="1" dirty="0"/>
              <a:t>Testing </a:t>
            </a:r>
            <a:r>
              <a:rPr lang="en-US" dirty="0"/>
              <a:t>phase involves feeding the algorithm new, unseen data and evaluating its ability to predict the correct output based on the learned patterns.</a:t>
            </a:r>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14</a:t>
            </a:fld>
            <a:endParaRPr lang="en-US" dirty="0"/>
          </a:p>
        </p:txBody>
      </p:sp>
      <p:pic>
        <p:nvPicPr>
          <p:cNvPr id="8" name="Picture 7"/>
          <p:cNvPicPr>
            <a:picLocks noChangeAspect="1"/>
          </p:cNvPicPr>
          <p:nvPr/>
        </p:nvPicPr>
        <p:blipFill>
          <a:blip r:embed="rId3"/>
          <a:stretch>
            <a:fillRect/>
          </a:stretch>
        </p:blipFill>
        <p:spPr>
          <a:xfrm>
            <a:off x="838200" y="4177755"/>
            <a:ext cx="7365246" cy="1647281"/>
          </a:xfrm>
          <a:prstGeom prst="rect">
            <a:avLst/>
          </a:prstGeom>
        </p:spPr>
      </p:pic>
    </p:spTree>
    <p:extLst>
      <p:ext uri="{BB962C8B-B14F-4D97-AF65-F5344CB8AC3E}">
        <p14:creationId xmlns:p14="http://schemas.microsoft.com/office/powerpoint/2010/main" val="219514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Process: </a:t>
            </a:r>
            <a:endParaRPr lang="en-US" dirty="0"/>
          </a:p>
          <a:p>
            <a:endParaRPr lang="en-US" dirty="0" smtClean="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15</a:t>
            </a:fld>
            <a:endParaRPr lang="en-US" dirty="0"/>
          </a:p>
        </p:txBody>
      </p:sp>
      <p:pic>
        <p:nvPicPr>
          <p:cNvPr id="1028" name="Picture 4" descr="Supervised-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t="13892" b="6565"/>
          <a:stretch/>
        </p:blipFill>
        <p:spPr bwMode="auto">
          <a:xfrm>
            <a:off x="152400" y="1524000"/>
            <a:ext cx="8896709"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74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Types of Supervised Learning in Machine Learning</a:t>
            </a:r>
          </a:p>
          <a:p>
            <a:r>
              <a:rPr lang="en-US" b="1" dirty="0"/>
              <a:t>Classification</a:t>
            </a:r>
            <a:r>
              <a:rPr lang="en-US" dirty="0"/>
              <a:t>: Where the output is a categorical </a:t>
            </a:r>
            <a:r>
              <a:rPr lang="en-US" dirty="0" smtClean="0"/>
              <a:t>variable</a:t>
            </a:r>
            <a:r>
              <a:rPr lang="pl-PL" dirty="0" smtClean="0"/>
              <a:t>, e.g.:</a:t>
            </a:r>
          </a:p>
          <a:p>
            <a:pPr lvl="1"/>
            <a:r>
              <a:rPr lang="en-US" dirty="0" smtClean="0"/>
              <a:t>spam </a:t>
            </a:r>
            <a:r>
              <a:rPr lang="en-US" dirty="0"/>
              <a:t>vs. non-spam </a:t>
            </a:r>
            <a:r>
              <a:rPr lang="en-US" dirty="0" smtClean="0"/>
              <a:t>emails</a:t>
            </a:r>
            <a:endParaRPr lang="pl-PL" dirty="0" smtClean="0"/>
          </a:p>
          <a:p>
            <a:pPr lvl="1"/>
            <a:r>
              <a:rPr lang="en-US" dirty="0" smtClean="0"/>
              <a:t>yes </a:t>
            </a:r>
            <a:r>
              <a:rPr lang="en-US" dirty="0"/>
              <a:t>vs. </a:t>
            </a:r>
            <a:r>
              <a:rPr lang="en-US" dirty="0" smtClean="0"/>
              <a:t>no</a:t>
            </a:r>
            <a:endParaRPr lang="en-US" dirty="0"/>
          </a:p>
          <a:p>
            <a:r>
              <a:rPr lang="en-US" b="1" dirty="0"/>
              <a:t>Regression</a:t>
            </a:r>
            <a:r>
              <a:rPr lang="en-US" dirty="0"/>
              <a:t>: Where the output is a continuous variable </a:t>
            </a:r>
            <a:r>
              <a:rPr lang="en-US" dirty="0" smtClean="0"/>
              <a:t>e.g.</a:t>
            </a:r>
            <a:r>
              <a:rPr lang="pl-PL" dirty="0" smtClean="0"/>
              <a:t>:</a:t>
            </a:r>
          </a:p>
          <a:p>
            <a:pPr lvl="1"/>
            <a:r>
              <a:rPr lang="en-US" dirty="0" smtClean="0"/>
              <a:t>predicting </a:t>
            </a:r>
            <a:r>
              <a:rPr lang="en-US" dirty="0"/>
              <a:t>house </a:t>
            </a:r>
            <a:r>
              <a:rPr lang="en-US" dirty="0" smtClean="0"/>
              <a:t>prices</a:t>
            </a:r>
            <a:endParaRPr lang="pl-PL" dirty="0" smtClean="0"/>
          </a:p>
          <a:p>
            <a:pPr lvl="1"/>
            <a:r>
              <a:rPr lang="en-US" dirty="0"/>
              <a:t>predicting </a:t>
            </a:r>
            <a:r>
              <a:rPr lang="en-US" dirty="0" smtClean="0"/>
              <a:t>stock prices</a:t>
            </a:r>
            <a:endParaRPr lang="en-US" dirty="0"/>
          </a:p>
          <a:p>
            <a:endParaRPr lang="en-US" dirty="0" smtClean="0">
              <a:latin typeface="Liberation Sans" panose="020B0604020202020204" pitchFamily="34" charset="0"/>
              <a:ea typeface="Liberation Sans" panose="020B0604020202020204" pitchFamily="34" charset="0"/>
              <a:cs typeface="Liberation Sans" panose="020B0604020202020204" pitchFamily="34" charset="0"/>
            </a:endParaRPr>
          </a:p>
          <a:p>
            <a:pPr marL="342900" indent="-342900">
              <a:buClr>
                <a:srgbClr val="C00000"/>
              </a:buClr>
              <a:buFont typeface="Arial" panose="020B0604020202020204" pitchFamily="34" charset="0"/>
              <a:buChar char="•"/>
            </a:pPr>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16</a:t>
            </a:fld>
            <a:endParaRPr lang="en-US" dirty="0"/>
          </a:p>
        </p:txBody>
      </p:sp>
      <p:pic>
        <p:nvPicPr>
          <p:cNvPr id="1026" name="Picture 2" descr="types-of-S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950" y="4038600"/>
            <a:ext cx="52161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82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Supervised learning</a:t>
            </a:r>
          </a:p>
          <a:p>
            <a:pPr marL="0" indent="0" algn="ctr">
              <a:buNone/>
            </a:pPr>
            <a:r>
              <a:rPr lang="pl-PL" sz="4000" b="1" dirty="0" smtClean="0"/>
              <a:t>Classification</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17</a:t>
            </a:fld>
            <a:endParaRPr lang="en-US" dirty="0"/>
          </a:p>
        </p:txBody>
      </p:sp>
    </p:spTree>
    <p:extLst>
      <p:ext uri="{BB962C8B-B14F-4D97-AF65-F5344CB8AC3E}">
        <p14:creationId xmlns:p14="http://schemas.microsoft.com/office/powerpoint/2010/main" val="4074742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Classification – </a:t>
            </a:r>
            <a:r>
              <a:rPr lang="en-US" dirty="0" smtClean="0"/>
              <a:t>teaches machine </a:t>
            </a:r>
            <a:r>
              <a:rPr lang="en-US" dirty="0"/>
              <a:t>to sort things into categories. </a:t>
            </a:r>
            <a:endParaRPr lang="pl-PL" dirty="0" smtClean="0"/>
          </a:p>
          <a:p>
            <a:r>
              <a:rPr lang="en-US" dirty="0" smtClean="0"/>
              <a:t>It </a:t>
            </a:r>
            <a:r>
              <a:rPr lang="en-US" dirty="0"/>
              <a:t>learns by looking at examples with </a:t>
            </a:r>
            <a:r>
              <a:rPr lang="en-US" dirty="0" smtClean="0"/>
              <a:t>labels</a:t>
            </a:r>
            <a:endParaRPr lang="pl-PL" dirty="0" smtClean="0"/>
          </a:p>
          <a:p>
            <a:pPr lvl="1"/>
            <a:r>
              <a:rPr lang="en-US" dirty="0" smtClean="0"/>
              <a:t>like </a:t>
            </a:r>
            <a:r>
              <a:rPr lang="en-US" dirty="0"/>
              <a:t>emails marked "spam" or "not spam</a:t>
            </a:r>
            <a:r>
              <a:rPr lang="en-US" dirty="0" smtClean="0"/>
              <a:t>"</a:t>
            </a:r>
            <a:endParaRPr lang="pl-PL" dirty="0" smtClean="0"/>
          </a:p>
          <a:p>
            <a:r>
              <a:rPr lang="en-US" dirty="0" smtClean="0"/>
              <a:t>After </a:t>
            </a:r>
            <a:r>
              <a:rPr lang="en-US" dirty="0"/>
              <a:t>learning, it can decide which category new items belong to, like identifying if a new email is spam or not. </a:t>
            </a:r>
            <a:endParaRPr lang="pl-PL" dirty="0" smtClean="0"/>
          </a:p>
          <a:p>
            <a:r>
              <a:rPr lang="en-US" dirty="0" smtClean="0"/>
              <a:t>For </a:t>
            </a:r>
            <a:r>
              <a:rPr lang="en-US" dirty="0"/>
              <a:t>example a classification model might be trained on dataset of images labeled as either dogs or cats and it can be used to predict the class of new and unseen images as dogs or cats based on their features such as color, texture and shape.</a:t>
            </a:r>
          </a:p>
          <a:p>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18</a:t>
            </a:fld>
            <a:endParaRPr lang="en-US" dirty="0"/>
          </a:p>
        </p:txBody>
      </p:sp>
      <p:pic>
        <p:nvPicPr>
          <p:cNvPr id="21506" name="Picture 2" descr="https://assets.nicepagecdn.com/f422e6bb/4591034/images/classification-algorithm-in-machine-learn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4419600"/>
            <a:ext cx="2678580" cy="237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17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fontScale="92500" lnSpcReduction="10000"/>
          </a:bodyPr>
          <a:lstStyle/>
          <a:p>
            <a:endParaRPr lang="pl-PL" dirty="0" smtClean="0"/>
          </a:p>
          <a:p>
            <a:endParaRPr lang="pl-PL" dirty="0"/>
          </a:p>
          <a:p>
            <a:pPr marL="0" indent="0">
              <a:buNone/>
            </a:pPr>
            <a:endParaRPr lang="pl-PL" dirty="0" smtClean="0"/>
          </a:p>
          <a:p>
            <a:endParaRPr lang="pl-PL" dirty="0" smtClean="0"/>
          </a:p>
          <a:p>
            <a:endParaRPr lang="pl-PL" dirty="0"/>
          </a:p>
          <a:p>
            <a:endParaRPr lang="pl-PL" dirty="0" smtClean="0"/>
          </a:p>
          <a:p>
            <a:endParaRPr lang="pl-PL" dirty="0"/>
          </a:p>
          <a:p>
            <a:endParaRPr lang="pl-PL" dirty="0" smtClean="0"/>
          </a:p>
          <a:p>
            <a:endParaRPr lang="pl-PL" dirty="0"/>
          </a:p>
          <a:p>
            <a:pPr marL="0" indent="0">
              <a:buNone/>
            </a:pPr>
            <a:endParaRPr lang="pl-PL" dirty="0" smtClean="0"/>
          </a:p>
          <a:p>
            <a:pPr marL="0" indent="0">
              <a:buNone/>
            </a:pPr>
            <a:r>
              <a:rPr lang="en-US" dirty="0" smtClean="0"/>
              <a:t>Explaining </a:t>
            </a:r>
            <a:r>
              <a:rPr lang="en-US" dirty="0"/>
              <a:t>classification in </a:t>
            </a:r>
            <a:r>
              <a:rPr lang="pl-PL" dirty="0" smtClean="0"/>
              <a:t>ML: </a:t>
            </a:r>
          </a:p>
          <a:p>
            <a:r>
              <a:rPr lang="en-US" dirty="0" smtClean="0"/>
              <a:t>horizontal </a:t>
            </a:r>
            <a:r>
              <a:rPr lang="en-US" dirty="0"/>
              <a:t>axis represents the combined values of color and texture </a:t>
            </a:r>
            <a:r>
              <a:rPr lang="en-US" dirty="0" smtClean="0"/>
              <a:t>features</a:t>
            </a:r>
            <a:endParaRPr lang="pl-PL" dirty="0" smtClean="0"/>
          </a:p>
          <a:p>
            <a:r>
              <a:rPr lang="pl-PL" dirty="0" smtClean="0"/>
              <a:t>v</a:t>
            </a:r>
            <a:r>
              <a:rPr lang="en-US" dirty="0" err="1" smtClean="0"/>
              <a:t>ertical</a:t>
            </a:r>
            <a:r>
              <a:rPr lang="en-US" dirty="0" smtClean="0"/>
              <a:t> </a:t>
            </a:r>
            <a:r>
              <a:rPr lang="en-US" dirty="0"/>
              <a:t>axis represents the combined values of shape and size features. </a:t>
            </a:r>
          </a:p>
          <a:p>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19</a:t>
            </a:fld>
            <a:endParaRPr lang="en-US" dirty="0"/>
          </a:p>
        </p:txBody>
      </p:sp>
      <p:pic>
        <p:nvPicPr>
          <p:cNvPr id="20482" name="Picture 2" descr="Getting-started-with-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4577"/>
            <a:ext cx="87249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17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Recall</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2</a:t>
            </a:fld>
            <a:endParaRPr lang="en-US" dirty="0"/>
          </a:p>
        </p:txBody>
      </p:sp>
    </p:spTree>
    <p:extLst>
      <p:ext uri="{BB962C8B-B14F-4D97-AF65-F5344CB8AC3E}">
        <p14:creationId xmlns:p14="http://schemas.microsoft.com/office/powerpoint/2010/main" val="1144284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endParaRPr lang="pl-PL" dirty="0" smtClean="0"/>
          </a:p>
          <a:p>
            <a:endParaRPr lang="pl-PL" dirty="0"/>
          </a:p>
          <a:p>
            <a:pPr marL="0" indent="0">
              <a:buNone/>
            </a:pPr>
            <a:endParaRPr lang="pl-PL" dirty="0" smtClean="0"/>
          </a:p>
          <a:p>
            <a:endParaRPr lang="pl-PL" dirty="0" smtClean="0"/>
          </a:p>
          <a:p>
            <a:endParaRPr lang="pl-PL" dirty="0"/>
          </a:p>
          <a:p>
            <a:endParaRPr lang="pl-PL" dirty="0" smtClean="0"/>
          </a:p>
          <a:p>
            <a:endParaRPr lang="pl-PL" dirty="0"/>
          </a:p>
          <a:p>
            <a:endParaRPr lang="pl-PL" dirty="0" smtClean="0"/>
          </a:p>
          <a:p>
            <a:endParaRPr lang="pl-PL" dirty="0"/>
          </a:p>
          <a:p>
            <a:pPr marL="0" indent="0">
              <a:buNone/>
            </a:pPr>
            <a:r>
              <a:rPr lang="en-US" dirty="0" smtClean="0"/>
              <a:t>Each </a:t>
            </a:r>
            <a:r>
              <a:rPr lang="en-US" dirty="0"/>
              <a:t>colored dot in the plot represents an individual image, with the color indicating whether the model predicts the image to be a dog or a cat.</a:t>
            </a: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20</a:t>
            </a:fld>
            <a:endParaRPr lang="en-US" dirty="0"/>
          </a:p>
        </p:txBody>
      </p:sp>
      <p:pic>
        <p:nvPicPr>
          <p:cNvPr id="20482" name="Picture 2" descr="Getting-started-with-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4577"/>
            <a:ext cx="87249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7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975350"/>
          </a:xfrm>
        </p:spPr>
        <p:txBody>
          <a:bodyPr>
            <a:normAutofit/>
          </a:bodyPr>
          <a:lstStyle/>
          <a:p>
            <a:endParaRPr lang="pl-PL" dirty="0" smtClean="0"/>
          </a:p>
          <a:p>
            <a:endParaRPr lang="pl-PL" dirty="0"/>
          </a:p>
          <a:p>
            <a:pPr marL="0" indent="0">
              <a:buNone/>
            </a:pPr>
            <a:endParaRPr lang="pl-PL" dirty="0" smtClean="0"/>
          </a:p>
          <a:p>
            <a:endParaRPr lang="pl-PL" dirty="0" smtClean="0"/>
          </a:p>
          <a:p>
            <a:endParaRPr lang="pl-PL" dirty="0"/>
          </a:p>
          <a:p>
            <a:endParaRPr lang="pl-PL" dirty="0" smtClean="0"/>
          </a:p>
          <a:p>
            <a:endParaRPr lang="pl-PL" dirty="0"/>
          </a:p>
          <a:p>
            <a:endParaRPr lang="pl-PL" dirty="0" smtClean="0"/>
          </a:p>
          <a:p>
            <a:pPr marL="0" indent="0">
              <a:buNone/>
            </a:pPr>
            <a:endParaRPr lang="pl-PL" sz="1400" dirty="0" smtClean="0"/>
          </a:p>
          <a:p>
            <a:pPr marL="0" indent="0">
              <a:buNone/>
            </a:pPr>
            <a:r>
              <a:rPr lang="en-US" dirty="0" smtClean="0"/>
              <a:t>The </a:t>
            </a:r>
            <a:r>
              <a:rPr lang="en-US" dirty="0"/>
              <a:t>shaded areas in the plot show the decision boundary, which is the line or region that the model uses to decide which category (dog or cat) an image belongs to. The model classifies images on one side of the boundary as dogs and on the other side as cats, based on their features.</a:t>
            </a: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21</a:t>
            </a:fld>
            <a:endParaRPr lang="en-US" dirty="0"/>
          </a:p>
        </p:txBody>
      </p:sp>
      <p:pic>
        <p:nvPicPr>
          <p:cNvPr id="20482" name="Picture 2" descr="Getting-started-with-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4577"/>
            <a:ext cx="87249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265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Types of Classification</a:t>
            </a:r>
          </a:p>
          <a:p>
            <a:r>
              <a:rPr lang="en-US" dirty="0" smtClean="0"/>
              <a:t>classification </a:t>
            </a:r>
            <a:r>
              <a:rPr lang="en-US" dirty="0"/>
              <a:t>in machine </a:t>
            </a:r>
            <a:r>
              <a:rPr lang="en-US" dirty="0" err="1" smtClean="0"/>
              <a:t>learnin</a:t>
            </a:r>
            <a:r>
              <a:rPr lang="pl-PL" dirty="0" smtClean="0"/>
              <a:t>g – </a:t>
            </a:r>
            <a:r>
              <a:rPr lang="en-US" dirty="0" smtClean="0"/>
              <a:t>the </a:t>
            </a:r>
            <a:r>
              <a:rPr lang="en-US" dirty="0"/>
              <a:t>process of sorting data into categories based on specific features or characteristics. </a:t>
            </a:r>
            <a:endParaRPr lang="pl-PL" dirty="0" smtClean="0"/>
          </a:p>
          <a:p>
            <a:r>
              <a:rPr lang="en-US" dirty="0" smtClean="0"/>
              <a:t>There </a:t>
            </a:r>
            <a:r>
              <a:rPr lang="en-US" dirty="0"/>
              <a:t>are different types of classification problems depending on how many categories (or classes) we are working with and how they are organized. </a:t>
            </a:r>
            <a:endParaRPr lang="pl-PL" dirty="0" smtClean="0"/>
          </a:p>
          <a:p>
            <a:r>
              <a:rPr lang="en-US" dirty="0" smtClean="0"/>
              <a:t>There are two main classification types in machine learning</a:t>
            </a:r>
            <a:r>
              <a:rPr lang="pl-PL" dirty="0" smtClean="0"/>
              <a:t>:</a:t>
            </a:r>
          </a:p>
          <a:p>
            <a:pPr lvl="1"/>
            <a:r>
              <a:rPr lang="pl-PL" dirty="0" smtClean="0"/>
              <a:t>binary classification</a:t>
            </a:r>
          </a:p>
          <a:p>
            <a:pPr lvl="1"/>
            <a:r>
              <a:rPr lang="pl-PL" dirty="0" smtClean="0"/>
              <a:t>multiclass classification</a:t>
            </a:r>
          </a:p>
          <a:p>
            <a:pPr lvl="1"/>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22</a:t>
            </a:fld>
            <a:endParaRPr lang="en-US" dirty="0"/>
          </a:p>
        </p:txBody>
      </p:sp>
      <p:pic>
        <p:nvPicPr>
          <p:cNvPr id="2052" name="Picture 4" descr="Getting started with Classification - GeeksforGeek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4283075"/>
            <a:ext cx="5260198" cy="242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types of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Binary </a:t>
            </a:r>
            <a:r>
              <a:rPr lang="en-US" b="1" dirty="0" smtClean="0"/>
              <a:t>Classification</a:t>
            </a:r>
            <a:r>
              <a:rPr lang="pl-PL" b="1" dirty="0" smtClean="0"/>
              <a:t> – </a:t>
            </a:r>
            <a:r>
              <a:rPr lang="en-US" dirty="0" smtClean="0"/>
              <a:t>simplest </a:t>
            </a:r>
            <a:r>
              <a:rPr lang="en-US" dirty="0"/>
              <a:t>kind of </a:t>
            </a:r>
            <a:r>
              <a:rPr lang="en-US" dirty="0" smtClean="0"/>
              <a:t>classification </a:t>
            </a:r>
            <a:endParaRPr lang="pl-PL" dirty="0" smtClean="0"/>
          </a:p>
          <a:p>
            <a:r>
              <a:rPr lang="en-US" dirty="0" smtClean="0"/>
              <a:t>In </a:t>
            </a:r>
            <a:r>
              <a:rPr lang="en-US" dirty="0"/>
              <a:t>binary classification, the goal is to sort the data into </a:t>
            </a:r>
            <a:r>
              <a:rPr lang="en-US" b="1" dirty="0"/>
              <a:t>two distinct </a:t>
            </a:r>
            <a:r>
              <a:rPr lang="en-US" b="1" dirty="0" smtClean="0"/>
              <a:t>categories</a:t>
            </a:r>
            <a:r>
              <a:rPr lang="pl-PL" dirty="0"/>
              <a:t> </a:t>
            </a:r>
            <a:r>
              <a:rPr lang="pl-PL" dirty="0" smtClean="0"/>
              <a:t>(</a:t>
            </a:r>
            <a:r>
              <a:rPr lang="en-US" dirty="0" smtClean="0"/>
              <a:t>simple </a:t>
            </a:r>
            <a:r>
              <a:rPr lang="en-US" dirty="0"/>
              <a:t>choice between two </a:t>
            </a:r>
            <a:r>
              <a:rPr lang="en-US" dirty="0" smtClean="0"/>
              <a:t>options</a:t>
            </a:r>
            <a:r>
              <a:rPr lang="pl-PL" dirty="0" smtClean="0"/>
              <a:t>)</a:t>
            </a:r>
          </a:p>
          <a:p>
            <a:r>
              <a:rPr lang="pl-PL" dirty="0" smtClean="0"/>
              <a:t>E.g.: </a:t>
            </a:r>
            <a:r>
              <a:rPr lang="en-US" dirty="0" smtClean="0"/>
              <a:t>system </a:t>
            </a:r>
            <a:r>
              <a:rPr lang="en-US" dirty="0"/>
              <a:t>that sorts emails into either </a:t>
            </a:r>
            <a:r>
              <a:rPr lang="en-US" b="1" dirty="0"/>
              <a:t>spam</a:t>
            </a:r>
            <a:r>
              <a:rPr lang="en-US" dirty="0"/>
              <a:t> or </a:t>
            </a:r>
            <a:r>
              <a:rPr lang="en-US" b="1" dirty="0"/>
              <a:t>not spam</a:t>
            </a:r>
            <a:r>
              <a:rPr lang="en-US" dirty="0"/>
              <a:t>. </a:t>
            </a:r>
            <a:endParaRPr lang="pl-PL" dirty="0" smtClean="0"/>
          </a:p>
          <a:p>
            <a:pPr lvl="1"/>
            <a:r>
              <a:rPr lang="en-US" dirty="0" smtClean="0"/>
              <a:t>It </a:t>
            </a:r>
            <a:r>
              <a:rPr lang="en-US" dirty="0"/>
              <a:t>works by looking at </a:t>
            </a:r>
            <a:r>
              <a:rPr lang="en-US" b="1" dirty="0"/>
              <a:t>different features of the email</a:t>
            </a:r>
            <a:r>
              <a:rPr lang="en-US" dirty="0"/>
              <a:t> like certain keywords or sender details, and decides whether it’s spam or not. </a:t>
            </a:r>
            <a:endParaRPr lang="pl-PL" dirty="0" smtClean="0"/>
          </a:p>
          <a:p>
            <a:pPr lvl="1"/>
            <a:r>
              <a:rPr lang="en-US" dirty="0" smtClean="0"/>
              <a:t>It </a:t>
            </a:r>
            <a:r>
              <a:rPr lang="en-US" dirty="0"/>
              <a:t>only chooses between these two options.</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23</a:t>
            </a:fld>
            <a:endParaRPr lang="en-US" dirty="0"/>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739714" y="3572552"/>
            <a:ext cx="3664572" cy="3209248"/>
          </a:xfrm>
          <a:prstGeom prst="rect">
            <a:avLst/>
          </a:prstGeom>
        </p:spPr>
      </p:pic>
    </p:spTree>
    <p:extLst>
      <p:ext uri="{BB962C8B-B14F-4D97-AF65-F5344CB8AC3E}">
        <p14:creationId xmlns:p14="http://schemas.microsoft.com/office/powerpoint/2010/main" val="1401597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types of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Multiclass </a:t>
            </a:r>
            <a:r>
              <a:rPr lang="en-US" b="1" dirty="0" smtClean="0"/>
              <a:t>Classification</a:t>
            </a:r>
            <a:r>
              <a:rPr lang="pl-PL" b="1" dirty="0" smtClean="0"/>
              <a:t> – </a:t>
            </a:r>
            <a:r>
              <a:rPr lang="en-US" dirty="0" smtClean="0"/>
              <a:t>the </a:t>
            </a:r>
            <a:r>
              <a:rPr lang="en-US" dirty="0"/>
              <a:t>data needs to be sorted into </a:t>
            </a:r>
            <a:r>
              <a:rPr lang="en-US" b="1" dirty="0"/>
              <a:t>more than two categories</a:t>
            </a:r>
            <a:r>
              <a:rPr lang="en-US" dirty="0"/>
              <a:t>. </a:t>
            </a:r>
            <a:endParaRPr lang="pl-PL" dirty="0" smtClean="0"/>
          </a:p>
          <a:p>
            <a:r>
              <a:rPr lang="pl-PL" dirty="0"/>
              <a:t>t</a:t>
            </a:r>
            <a:r>
              <a:rPr lang="en-US" dirty="0" smtClean="0"/>
              <a:t>he </a:t>
            </a:r>
            <a:r>
              <a:rPr lang="en-US" dirty="0"/>
              <a:t>model picks the one that best matches the input. </a:t>
            </a:r>
            <a:endParaRPr lang="pl-PL" dirty="0" smtClean="0"/>
          </a:p>
          <a:p>
            <a:r>
              <a:rPr lang="pl-PL" dirty="0" smtClean="0"/>
              <a:t>E.g.: </a:t>
            </a:r>
            <a:r>
              <a:rPr lang="en-US" dirty="0" smtClean="0"/>
              <a:t>image </a:t>
            </a:r>
            <a:r>
              <a:rPr lang="en-US" dirty="0"/>
              <a:t>recognition system that sorts pictures of animals into categories like </a:t>
            </a:r>
            <a:r>
              <a:rPr lang="en-US" b="1" dirty="0"/>
              <a:t>cat</a:t>
            </a:r>
            <a:r>
              <a:rPr lang="en-US" dirty="0"/>
              <a:t>, </a:t>
            </a:r>
            <a:r>
              <a:rPr lang="en-US" b="1" dirty="0"/>
              <a:t>dog</a:t>
            </a:r>
            <a:r>
              <a:rPr lang="en-US" dirty="0"/>
              <a:t>, and </a:t>
            </a:r>
            <a:r>
              <a:rPr lang="en-US" b="1" dirty="0"/>
              <a:t>bird</a:t>
            </a:r>
            <a:r>
              <a:rPr lang="en-US" dirty="0"/>
              <a:t>. </a:t>
            </a:r>
          </a:p>
          <a:p>
            <a:r>
              <a:rPr lang="en-US" dirty="0" smtClean="0"/>
              <a:t>machine </a:t>
            </a:r>
            <a:r>
              <a:rPr lang="en-US" dirty="0"/>
              <a:t>looks at the features in the image (like shape, color, or texture) and chooses which animal the picture is most likely to be based on the training it received. </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24</a:t>
            </a:fld>
            <a:endParaRPr lang="en-US" dirty="0"/>
          </a:p>
        </p:txBody>
      </p:sp>
      <p:pic>
        <p:nvPicPr>
          <p:cNvPr id="4" name="Picture 3"/>
          <p:cNvPicPr>
            <a:picLocks noChangeAspect="1"/>
          </p:cNvPicPr>
          <p:nvPr/>
        </p:nvPicPr>
        <p:blipFill>
          <a:blip r:embed="rId3"/>
          <a:stretch>
            <a:fillRect/>
          </a:stretch>
        </p:blipFill>
        <p:spPr>
          <a:xfrm>
            <a:off x="3189063" y="4114800"/>
            <a:ext cx="2765874" cy="2667000"/>
          </a:xfrm>
          <a:prstGeom prst="rect">
            <a:avLst/>
          </a:prstGeom>
        </p:spPr>
      </p:pic>
    </p:spTree>
    <p:extLst>
      <p:ext uri="{BB962C8B-B14F-4D97-AF65-F5344CB8AC3E}">
        <p14:creationId xmlns:p14="http://schemas.microsoft.com/office/powerpoint/2010/main" val="3932368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types of classification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Multi-Label </a:t>
            </a:r>
            <a:r>
              <a:rPr lang="en-US" b="1" dirty="0" smtClean="0"/>
              <a:t>Classification</a:t>
            </a:r>
            <a:r>
              <a:rPr lang="pl-PL" b="1" dirty="0" smtClean="0"/>
              <a:t> – </a:t>
            </a:r>
            <a:r>
              <a:rPr lang="en-US" dirty="0" smtClean="0"/>
              <a:t>single </a:t>
            </a:r>
            <a:r>
              <a:rPr lang="en-US" dirty="0"/>
              <a:t>piece of data can belong to </a:t>
            </a:r>
            <a:r>
              <a:rPr lang="en-US" b="1" dirty="0"/>
              <a:t>multiple categories</a:t>
            </a:r>
            <a:r>
              <a:rPr lang="en-US" dirty="0"/>
              <a:t> at once. </a:t>
            </a:r>
            <a:endParaRPr lang="pl-PL" dirty="0" smtClean="0"/>
          </a:p>
          <a:p>
            <a:r>
              <a:rPr lang="pl-PL" dirty="0" smtClean="0"/>
              <a:t>u</a:t>
            </a:r>
            <a:r>
              <a:rPr lang="en-US" dirty="0" err="1" smtClean="0"/>
              <a:t>nlike</a:t>
            </a:r>
            <a:r>
              <a:rPr lang="en-US" dirty="0" smtClean="0"/>
              <a:t> </a:t>
            </a:r>
            <a:r>
              <a:rPr lang="en-US" dirty="0"/>
              <a:t>multiclass classification where each data point belongs to only one class, multi-label classification allows </a:t>
            </a:r>
            <a:r>
              <a:rPr lang="en-US" b="1" dirty="0" err="1"/>
              <a:t>datapoints</a:t>
            </a:r>
            <a:r>
              <a:rPr lang="en-US" b="1" dirty="0"/>
              <a:t> to belong to multiple classes. </a:t>
            </a:r>
            <a:endParaRPr lang="pl-PL" b="1" dirty="0" smtClean="0"/>
          </a:p>
          <a:p>
            <a:r>
              <a:rPr lang="pl-PL" dirty="0" smtClean="0"/>
              <a:t>E.g.: a</a:t>
            </a:r>
            <a:r>
              <a:rPr lang="en-US" dirty="0" smtClean="0"/>
              <a:t> </a:t>
            </a:r>
            <a:r>
              <a:rPr lang="en-US" dirty="0"/>
              <a:t>movie recommendation system could tag a movie as both </a:t>
            </a:r>
            <a:r>
              <a:rPr lang="en-US" b="1" dirty="0"/>
              <a:t>action</a:t>
            </a:r>
            <a:r>
              <a:rPr lang="en-US" dirty="0"/>
              <a:t> and </a:t>
            </a:r>
            <a:r>
              <a:rPr lang="en-US" b="1" dirty="0"/>
              <a:t>comedy</a:t>
            </a:r>
            <a:r>
              <a:rPr lang="en-US" dirty="0"/>
              <a:t>. </a:t>
            </a:r>
            <a:endParaRPr lang="pl-PL" dirty="0" smtClean="0"/>
          </a:p>
          <a:p>
            <a:r>
              <a:rPr lang="pl-PL" dirty="0" smtClean="0"/>
              <a:t>t</a:t>
            </a:r>
            <a:r>
              <a:rPr lang="en-US" dirty="0" smtClean="0"/>
              <a:t>he </a:t>
            </a:r>
            <a:r>
              <a:rPr lang="en-US" dirty="0"/>
              <a:t>system checks various features (like movie plot, actors, or genre tags) and assigns multiple labels to a single piece of data, rather than just one.</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25</a:t>
            </a:fld>
            <a:endParaRPr lang="en-US" dirty="0"/>
          </a:p>
        </p:txBody>
      </p:sp>
      <p:pic>
        <p:nvPicPr>
          <p:cNvPr id="3" name="Picture 2"/>
          <p:cNvPicPr>
            <a:picLocks noChangeAspect="1"/>
          </p:cNvPicPr>
          <p:nvPr/>
        </p:nvPicPr>
        <p:blipFill>
          <a:blip r:embed="rId3"/>
          <a:stretch>
            <a:fillRect/>
          </a:stretch>
        </p:blipFill>
        <p:spPr>
          <a:xfrm>
            <a:off x="2514572" y="4871395"/>
            <a:ext cx="4038619" cy="1665930"/>
          </a:xfrm>
          <a:prstGeom prst="rect">
            <a:avLst/>
          </a:prstGeom>
        </p:spPr>
      </p:pic>
    </p:spTree>
    <p:extLst>
      <p:ext uri="{BB962C8B-B14F-4D97-AF65-F5344CB8AC3E}">
        <p14:creationId xmlns:p14="http://schemas.microsoft.com/office/powerpoint/2010/main" val="1445986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 operation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a:t>C</a:t>
            </a:r>
            <a:r>
              <a:rPr lang="en-US" b="1" dirty="0" err="1" smtClean="0"/>
              <a:t>lassification</a:t>
            </a:r>
            <a:r>
              <a:rPr lang="en-US" dirty="0" smtClean="0"/>
              <a:t> </a:t>
            </a:r>
            <a:r>
              <a:rPr lang="pl-PL" b="1" dirty="0" smtClean="0"/>
              <a:t>– steps:</a:t>
            </a:r>
          </a:p>
          <a:p>
            <a:pPr marL="0" indent="0">
              <a:buNone/>
            </a:pPr>
            <a:endParaRPr lang="pl-PL" b="1" dirty="0" smtClean="0"/>
          </a:p>
          <a:p>
            <a:pPr marL="0" indent="0">
              <a:buNone/>
            </a:pPr>
            <a:r>
              <a:rPr lang="pl-PL" b="1" dirty="0" smtClean="0"/>
              <a:t>1. </a:t>
            </a:r>
            <a:r>
              <a:rPr lang="en-US" b="1" dirty="0" smtClean="0"/>
              <a:t>Data </a:t>
            </a:r>
            <a:r>
              <a:rPr lang="en-US" b="1" dirty="0"/>
              <a:t>Collection: </a:t>
            </a:r>
            <a:r>
              <a:rPr lang="en-US" dirty="0"/>
              <a:t>You start with a dataset where each item is labeled with the correct class (for example, "cat" or "dog").</a:t>
            </a:r>
          </a:p>
          <a:p>
            <a:pPr marL="0" indent="0">
              <a:buNone/>
            </a:pPr>
            <a:endParaRPr lang="pl-PL" dirty="0" smtClean="0"/>
          </a:p>
          <a:p>
            <a:pPr marL="0" indent="0">
              <a:buNone/>
            </a:pPr>
            <a:r>
              <a:rPr lang="pl-PL" b="1" dirty="0" smtClean="0"/>
              <a:t>2. </a:t>
            </a:r>
            <a:r>
              <a:rPr lang="en-US" b="1" dirty="0" smtClean="0"/>
              <a:t>Feature </a:t>
            </a:r>
            <a:r>
              <a:rPr lang="en-US" b="1" dirty="0"/>
              <a:t>Extraction: </a:t>
            </a:r>
            <a:r>
              <a:rPr lang="en-US" dirty="0"/>
              <a:t>The system identifies features (like color, shape, or texture) that help distinguish one class from another. These features are what the model uses to make predictions.</a:t>
            </a:r>
          </a:p>
          <a:p>
            <a:pPr marL="0" indent="0">
              <a:buNone/>
            </a:pPr>
            <a:endParaRPr lang="pl-PL" dirty="0" smtClean="0"/>
          </a:p>
          <a:p>
            <a:pPr marL="0" indent="0">
              <a:buNone/>
            </a:pPr>
            <a:r>
              <a:rPr lang="pl-PL" b="1" dirty="0" smtClean="0"/>
              <a:t>3. </a:t>
            </a:r>
            <a:r>
              <a:rPr lang="en-US" b="1" dirty="0" smtClean="0"/>
              <a:t>Model </a:t>
            </a:r>
            <a:r>
              <a:rPr lang="en-US" b="1" dirty="0"/>
              <a:t>Training: </a:t>
            </a:r>
            <a:r>
              <a:rPr lang="en-US" dirty="0"/>
              <a:t>Classification - machine learning algorithm uses the labeled data to learn how to map the features to the correct class. It looks for patterns and relationships in the data.</a:t>
            </a:r>
            <a:endParaRPr lang="pl-PL" dirty="0" smtClean="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26</a:t>
            </a:fld>
            <a:endParaRPr lang="en-US" dirty="0"/>
          </a:p>
        </p:txBody>
      </p:sp>
      <p:pic>
        <p:nvPicPr>
          <p:cNvPr id="8" name="Picture 7"/>
          <p:cNvPicPr>
            <a:picLocks noChangeAspect="1"/>
          </p:cNvPicPr>
          <p:nvPr/>
        </p:nvPicPr>
        <p:blipFill>
          <a:blip r:embed="rId3"/>
          <a:stretch>
            <a:fillRect/>
          </a:stretch>
        </p:blipFill>
        <p:spPr>
          <a:xfrm>
            <a:off x="7315200" y="882650"/>
            <a:ext cx="1714500" cy="806377"/>
          </a:xfrm>
          <a:prstGeom prst="rect">
            <a:avLst/>
          </a:prstGeom>
        </p:spPr>
      </p:pic>
    </p:spTree>
    <p:extLst>
      <p:ext uri="{BB962C8B-B14F-4D97-AF65-F5344CB8AC3E}">
        <p14:creationId xmlns:p14="http://schemas.microsoft.com/office/powerpoint/2010/main" val="174896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 operation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pl-PL" b="1" dirty="0"/>
              <a:t>C</a:t>
            </a:r>
            <a:r>
              <a:rPr lang="en-US" b="1" dirty="0" err="1" smtClean="0"/>
              <a:t>lassification</a:t>
            </a:r>
            <a:r>
              <a:rPr lang="en-US" dirty="0" smtClean="0"/>
              <a:t> </a:t>
            </a:r>
            <a:r>
              <a:rPr lang="pl-PL" b="1" dirty="0" smtClean="0"/>
              <a:t>– steps (2):</a:t>
            </a:r>
          </a:p>
          <a:p>
            <a:pPr marL="0" indent="0">
              <a:buNone/>
            </a:pPr>
            <a:endParaRPr lang="pl-PL" b="1" dirty="0" smtClean="0"/>
          </a:p>
          <a:p>
            <a:pPr marL="0" indent="0">
              <a:buNone/>
            </a:pPr>
            <a:r>
              <a:rPr lang="pl-PL" b="1" dirty="0" smtClean="0"/>
              <a:t>4. </a:t>
            </a:r>
            <a:r>
              <a:rPr lang="en-US" b="1" dirty="0" smtClean="0"/>
              <a:t>Model </a:t>
            </a:r>
            <a:r>
              <a:rPr lang="en-US" b="1" dirty="0"/>
              <a:t>Evaluation: </a:t>
            </a:r>
            <a:r>
              <a:rPr lang="en-US" dirty="0"/>
              <a:t>Once the model is trained, it's tested on new, unseen data to check how accurately it can classify the items.</a:t>
            </a:r>
          </a:p>
          <a:p>
            <a:pPr marL="0" indent="0">
              <a:buNone/>
            </a:pPr>
            <a:endParaRPr lang="pl-PL" dirty="0" smtClean="0"/>
          </a:p>
          <a:p>
            <a:pPr marL="0" indent="0">
              <a:buNone/>
            </a:pPr>
            <a:r>
              <a:rPr lang="pl-PL" b="1" dirty="0" smtClean="0"/>
              <a:t>5. </a:t>
            </a:r>
            <a:r>
              <a:rPr lang="en-US" b="1" dirty="0" smtClean="0"/>
              <a:t>Prediction</a:t>
            </a:r>
            <a:r>
              <a:rPr lang="en-US" b="1" dirty="0"/>
              <a:t>: </a:t>
            </a:r>
            <a:r>
              <a:rPr lang="en-US" dirty="0"/>
              <a:t>After being trained and evaluated, the model can be used to predict the class of new data based on the features it has learned.</a:t>
            </a:r>
          </a:p>
          <a:p>
            <a:pPr marL="0" indent="0">
              <a:buNone/>
            </a:pPr>
            <a:endParaRPr lang="pl-PL" dirty="0" smtClean="0"/>
          </a:p>
          <a:p>
            <a:pPr marL="0" indent="0">
              <a:buNone/>
            </a:pPr>
            <a:r>
              <a:rPr lang="pl-PL" b="1" dirty="0" smtClean="0"/>
              <a:t>6. </a:t>
            </a:r>
            <a:r>
              <a:rPr lang="en-US" b="1" dirty="0" smtClean="0"/>
              <a:t>Model </a:t>
            </a:r>
            <a:r>
              <a:rPr lang="en-US" b="1" dirty="0"/>
              <a:t>Evaluation: </a:t>
            </a:r>
            <a:r>
              <a:rPr lang="en-US" dirty="0"/>
              <a:t>Evaluating a classification model is a key step in machine learning. It helps us check how well the model performs and how good it is at handling new, unseen data. Depending on the problem and needs we can use different metrics to measure its performance.</a:t>
            </a:r>
            <a:endParaRPr lang="pl-PL" dirty="0" smtClean="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27</a:t>
            </a:fld>
            <a:endParaRPr lang="en-US" dirty="0"/>
          </a:p>
        </p:txBody>
      </p:sp>
      <p:pic>
        <p:nvPicPr>
          <p:cNvPr id="6" name="Picture 5"/>
          <p:cNvPicPr>
            <a:picLocks noChangeAspect="1"/>
          </p:cNvPicPr>
          <p:nvPr/>
        </p:nvPicPr>
        <p:blipFill>
          <a:blip r:embed="rId3"/>
          <a:stretch>
            <a:fillRect/>
          </a:stretch>
        </p:blipFill>
        <p:spPr>
          <a:xfrm>
            <a:off x="7315200" y="882650"/>
            <a:ext cx="1714500" cy="806377"/>
          </a:xfrm>
          <a:prstGeom prst="rect">
            <a:avLst/>
          </a:prstGeom>
        </p:spPr>
      </p:pic>
    </p:spTree>
    <p:extLst>
      <p:ext uri="{BB962C8B-B14F-4D97-AF65-F5344CB8AC3E}">
        <p14:creationId xmlns:p14="http://schemas.microsoft.com/office/powerpoint/2010/main" val="1654746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classification operation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C</a:t>
            </a:r>
            <a:r>
              <a:rPr lang="en-US" b="1" dirty="0" err="1" smtClean="0"/>
              <a:t>lassification</a:t>
            </a:r>
            <a:r>
              <a:rPr lang="en-US" dirty="0" smtClean="0"/>
              <a:t> </a:t>
            </a:r>
            <a:r>
              <a:rPr lang="pl-PL" b="1" dirty="0" smtClean="0"/>
              <a:t>– steps (3):</a:t>
            </a:r>
          </a:p>
          <a:p>
            <a:pPr marL="0" indent="0">
              <a:buNone/>
            </a:pPr>
            <a:endParaRPr lang="pl-PL" b="1" dirty="0" smtClean="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28</a:t>
            </a:fld>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273253" y="1524000"/>
            <a:ext cx="6597494" cy="4829175"/>
          </a:xfrm>
          <a:prstGeom prst="rect">
            <a:avLst/>
          </a:prstGeom>
        </p:spPr>
      </p:pic>
    </p:spTree>
    <p:extLst>
      <p:ext uri="{BB962C8B-B14F-4D97-AF65-F5344CB8AC3E}">
        <p14:creationId xmlns:p14="http://schemas.microsoft.com/office/powerpoint/2010/main" val="1309432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Supervised learning</a:t>
            </a:r>
          </a:p>
          <a:p>
            <a:pPr marL="0" indent="0" algn="ctr">
              <a:buNone/>
            </a:pPr>
            <a:r>
              <a:rPr lang="pl-PL" sz="4000" b="1" dirty="0" smtClean="0"/>
              <a:t>Regression</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29</a:t>
            </a:fld>
            <a:endParaRPr lang="en-US" dirty="0"/>
          </a:p>
        </p:txBody>
      </p:sp>
    </p:spTree>
    <p:extLst>
      <p:ext uri="{BB962C8B-B14F-4D97-AF65-F5344CB8AC3E}">
        <p14:creationId xmlns:p14="http://schemas.microsoft.com/office/powerpoint/2010/main" val="338511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lgn="just">
              <a:buNone/>
            </a:pPr>
            <a:r>
              <a:rPr lang="en-US" b="1" dirty="0"/>
              <a:t>Learning</a:t>
            </a:r>
          </a:p>
          <a:p>
            <a:pPr algn="just"/>
            <a:r>
              <a:rPr lang="en-US" dirty="0"/>
              <a:t>Learning is a procedure that consists of estimating the model parameters so that the learned model (algorithm) can perform a specific task</a:t>
            </a:r>
          </a:p>
          <a:p>
            <a:pPr lvl="1" algn="just">
              <a:buFont typeface="Wingdings" pitchFamily="2" charset="2"/>
              <a:buChar char="§"/>
            </a:pPr>
            <a:r>
              <a:rPr lang="en-US" dirty="0"/>
              <a:t>In Artificial Neural Networks, these parameters are the weight matrix </a:t>
            </a:r>
            <a:r>
              <a:rPr lang="en-US" i="1" dirty="0"/>
              <a:t>(</a:t>
            </a:r>
            <a:r>
              <a:rPr lang="en-US" i="1" dirty="0" err="1"/>
              <a:t>w</a:t>
            </a:r>
            <a:r>
              <a:rPr lang="en-US" i="1" baseline="-25000" dirty="0" err="1"/>
              <a:t>i,j</a:t>
            </a:r>
            <a:r>
              <a:rPr lang="en-US" i="1" dirty="0" err="1"/>
              <a:t>’s</a:t>
            </a:r>
            <a:r>
              <a:rPr lang="en-US" i="1" dirty="0"/>
              <a:t>)</a:t>
            </a:r>
            <a:endParaRPr lang="en-US" sz="1200" i="1" baseline="-25000" dirty="0"/>
          </a:p>
          <a:p>
            <a:pPr marL="342900" lvl="1" indent="-342900" algn="just">
              <a:buFont typeface="Wingdings" pitchFamily="2" charset="2"/>
              <a:buChar char="§"/>
            </a:pPr>
            <a:r>
              <a:rPr lang="en-US" sz="2400" dirty="0" smtClean="0"/>
              <a:t>3 </a:t>
            </a:r>
            <a:r>
              <a:rPr lang="en-US" sz="2400" dirty="0"/>
              <a:t>types of learning considered here</a:t>
            </a:r>
          </a:p>
          <a:p>
            <a:pPr marL="742950" lvl="2" indent="-342900" algn="just">
              <a:buFont typeface="Wingdings" pitchFamily="2" charset="2"/>
              <a:buChar char="§"/>
            </a:pPr>
            <a:r>
              <a:rPr lang="en-US" sz="2000" dirty="0"/>
              <a:t>Supervised</a:t>
            </a:r>
          </a:p>
          <a:p>
            <a:pPr marL="742950" lvl="2" indent="-342900" algn="just">
              <a:buFont typeface="Wingdings" pitchFamily="2" charset="2"/>
              <a:buChar char="§"/>
            </a:pPr>
            <a:r>
              <a:rPr lang="en-US" sz="2000" dirty="0" smtClean="0"/>
              <a:t>Unsupervised</a:t>
            </a:r>
          </a:p>
          <a:p>
            <a:pPr marL="742950" lvl="2" indent="-342900" algn="just">
              <a:buFont typeface="Wingdings" pitchFamily="2" charset="2"/>
              <a:buChar char="§"/>
            </a:pPr>
            <a:r>
              <a:rPr lang="en-US" sz="2000" dirty="0" smtClean="0"/>
              <a:t>Reinforcement</a:t>
            </a:r>
            <a:endParaRPr lang="en-US" sz="2000" dirty="0"/>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a:t>
            </a:fld>
            <a:endParaRPr lang="en-US"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247900" y="4167187"/>
            <a:ext cx="4648200" cy="2614613"/>
          </a:xfrm>
          <a:prstGeom prst="rect">
            <a:avLst/>
          </a:prstGeom>
        </p:spPr>
      </p:pic>
    </p:spTree>
    <p:extLst>
      <p:ext uri="{BB962C8B-B14F-4D97-AF65-F5344CB8AC3E}">
        <p14:creationId xmlns:p14="http://schemas.microsoft.com/office/powerpoint/2010/main" val="279780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en-US" b="1" dirty="0"/>
              <a:t>Regression </a:t>
            </a:r>
            <a:r>
              <a:rPr lang="en-US" dirty="0"/>
              <a:t>in machine learning refers to a supervised learning technique where the goal is to </a:t>
            </a:r>
            <a:r>
              <a:rPr lang="en-US" b="1" dirty="0"/>
              <a:t>predict a continuous numerical value</a:t>
            </a:r>
            <a:r>
              <a:rPr lang="en-US" dirty="0"/>
              <a:t> based on one or more independent features. </a:t>
            </a:r>
            <a:endParaRPr lang="pl-PL" dirty="0" smtClean="0"/>
          </a:p>
          <a:p>
            <a:r>
              <a:rPr lang="en-US" dirty="0" smtClean="0"/>
              <a:t>It </a:t>
            </a:r>
            <a:r>
              <a:rPr lang="en-US" dirty="0"/>
              <a:t>finds relationships between variables so </a:t>
            </a:r>
            <a:r>
              <a:rPr lang="pl-PL" dirty="0" smtClean="0"/>
              <a:t/>
            </a:r>
            <a:br>
              <a:rPr lang="pl-PL" dirty="0" smtClean="0"/>
            </a:br>
            <a:r>
              <a:rPr lang="en-US" dirty="0" smtClean="0"/>
              <a:t>that </a:t>
            </a:r>
            <a:r>
              <a:rPr lang="en-US" dirty="0"/>
              <a:t>predictions can be made. </a:t>
            </a:r>
            <a:endParaRPr lang="pl-PL" dirty="0" smtClean="0"/>
          </a:p>
          <a:p>
            <a:pPr marL="0" indent="0">
              <a:buNone/>
            </a:pPr>
            <a:r>
              <a:rPr lang="pl-PL" dirty="0" smtClean="0"/>
              <a:t>T</a:t>
            </a:r>
            <a:r>
              <a:rPr lang="en-US" dirty="0" smtClean="0"/>
              <a:t>wo </a:t>
            </a:r>
            <a:r>
              <a:rPr lang="en-US" dirty="0"/>
              <a:t>types of variables </a:t>
            </a:r>
            <a:r>
              <a:rPr lang="pl-PL" dirty="0" smtClean="0"/>
              <a:t>are </a:t>
            </a:r>
            <a:r>
              <a:rPr lang="en-US" dirty="0" smtClean="0"/>
              <a:t>present </a:t>
            </a:r>
            <a:r>
              <a:rPr lang="en-US" dirty="0"/>
              <a:t>in regression:</a:t>
            </a:r>
          </a:p>
          <a:p>
            <a:r>
              <a:rPr lang="en-US" b="1" dirty="0"/>
              <a:t>Dependent Variable (Target)</a:t>
            </a:r>
            <a:r>
              <a:rPr lang="en-US" dirty="0"/>
              <a:t>: The variable </a:t>
            </a:r>
            <a:r>
              <a:rPr lang="pl-PL" dirty="0" smtClean="0"/>
              <a:t/>
            </a:r>
            <a:br>
              <a:rPr lang="pl-PL" dirty="0" smtClean="0"/>
            </a:br>
            <a:r>
              <a:rPr lang="en-US" dirty="0" smtClean="0"/>
              <a:t>we </a:t>
            </a:r>
            <a:r>
              <a:rPr lang="en-US" dirty="0"/>
              <a:t>are trying to predict </a:t>
            </a:r>
            <a:r>
              <a:rPr lang="en-US" dirty="0" err="1"/>
              <a:t>e.g</a:t>
            </a:r>
            <a:r>
              <a:rPr lang="en-US" dirty="0"/>
              <a:t> house price.</a:t>
            </a:r>
          </a:p>
          <a:p>
            <a:r>
              <a:rPr lang="en-US" b="1" dirty="0"/>
              <a:t>Independent Variables (Features)</a:t>
            </a:r>
            <a:r>
              <a:rPr lang="en-US" dirty="0"/>
              <a:t>: The input variables that influence the prediction </a:t>
            </a:r>
            <a:r>
              <a:rPr lang="en-US" dirty="0" err="1"/>
              <a:t>e.g</a:t>
            </a:r>
            <a:r>
              <a:rPr lang="en-US" dirty="0"/>
              <a:t> locality, number of rooms.</a:t>
            </a:r>
          </a:p>
          <a:p>
            <a:pPr marL="0" indent="0">
              <a:buNone/>
            </a:pPr>
            <a:endParaRPr lang="pl-PL" dirty="0" smtClean="0"/>
          </a:p>
          <a:p>
            <a:pPr marL="0" indent="0">
              <a:buNone/>
            </a:pPr>
            <a:r>
              <a:rPr lang="en-US" dirty="0" smtClean="0"/>
              <a:t>Regression </a:t>
            </a:r>
            <a:r>
              <a:rPr lang="en-US" dirty="0"/>
              <a:t>analysis problem works with if output variable is a real or continuous value such as “salary” or “weight”. </a:t>
            </a:r>
            <a:endParaRPr lang="pl-PL" dirty="0" smtClean="0"/>
          </a:p>
          <a:p>
            <a:pPr marL="0" indent="0">
              <a:buNone/>
            </a:pPr>
            <a:r>
              <a:rPr lang="en-US" dirty="0" smtClean="0"/>
              <a:t>Many </a:t>
            </a:r>
            <a:r>
              <a:rPr lang="en-US" dirty="0"/>
              <a:t>different regression models can be used but the simplest model in them is </a:t>
            </a:r>
            <a:r>
              <a:rPr lang="en-US" b="1" dirty="0"/>
              <a:t>linear regression</a:t>
            </a:r>
            <a:r>
              <a:rPr lang="en-US" dirty="0"/>
              <a:t>.</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30</a:t>
            </a:fld>
            <a:endParaRPr lang="en-US" dirty="0"/>
          </a:p>
        </p:txBody>
      </p:sp>
      <p:pic>
        <p:nvPicPr>
          <p:cNvPr id="3" name="Picture 2"/>
          <p:cNvPicPr>
            <a:picLocks noChangeAspect="1"/>
          </p:cNvPicPr>
          <p:nvPr/>
        </p:nvPicPr>
        <p:blipFill>
          <a:blip r:embed="rId3"/>
          <a:stretch>
            <a:fillRect/>
          </a:stretch>
        </p:blipFill>
        <p:spPr>
          <a:xfrm>
            <a:off x="7075714" y="1676400"/>
            <a:ext cx="2057400" cy="2101924"/>
          </a:xfrm>
          <a:prstGeom prst="rect">
            <a:avLst/>
          </a:prstGeom>
        </p:spPr>
      </p:pic>
    </p:spTree>
    <p:extLst>
      <p:ext uri="{BB962C8B-B14F-4D97-AF65-F5344CB8AC3E}">
        <p14:creationId xmlns:p14="http://schemas.microsoft.com/office/powerpoint/2010/main" val="4073866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regression types</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smtClean="0"/>
              <a:t>Linear </a:t>
            </a:r>
            <a:r>
              <a:rPr lang="en-US" b="1" dirty="0"/>
              <a:t>Regression </a:t>
            </a:r>
            <a:r>
              <a:rPr lang="pl-PL" b="1" dirty="0" smtClean="0"/>
              <a:t>– </a:t>
            </a:r>
            <a:r>
              <a:rPr lang="en-US" dirty="0" smtClean="0"/>
              <a:t>assumes </a:t>
            </a:r>
            <a:r>
              <a:rPr lang="en-US" dirty="0"/>
              <a:t>that there is a linear relationship between the independent and dependent </a:t>
            </a:r>
            <a:r>
              <a:rPr lang="en-US" dirty="0" smtClean="0"/>
              <a:t>variables </a:t>
            </a:r>
            <a:endParaRPr lang="pl-PL" dirty="0" smtClean="0"/>
          </a:p>
          <a:p>
            <a:pPr marL="0" indent="0">
              <a:buNone/>
            </a:pPr>
            <a:r>
              <a:rPr lang="en-US" b="1" dirty="0"/>
              <a:t>Multiple Linear </a:t>
            </a:r>
            <a:r>
              <a:rPr lang="en-US" b="1" dirty="0" smtClean="0"/>
              <a:t>Regression</a:t>
            </a:r>
            <a:r>
              <a:rPr lang="pl-PL" b="1" dirty="0"/>
              <a:t> </a:t>
            </a:r>
            <a:r>
              <a:rPr lang="pl-PL" b="1" dirty="0" smtClean="0"/>
              <a:t>– </a:t>
            </a:r>
            <a:r>
              <a:rPr lang="en-US" dirty="0"/>
              <a:t>extends simple linear regression by using multiple independent variables to predict target variable.</a:t>
            </a:r>
            <a:r>
              <a:rPr lang="en-US" b="1" dirty="0"/>
              <a:t> </a:t>
            </a:r>
            <a:endParaRPr lang="pl-PL" b="1" dirty="0" smtClean="0"/>
          </a:p>
          <a:p>
            <a:pPr lvl="1"/>
            <a:r>
              <a:rPr lang="en-US" dirty="0" smtClean="0"/>
              <a:t>For </a:t>
            </a:r>
            <a:r>
              <a:rPr lang="en-US" dirty="0"/>
              <a:t>example predicting the price of a house based on multiple features such as size, location, number of rooms, etc</a:t>
            </a:r>
            <a:r>
              <a:rPr lang="en-US" dirty="0" smtClean="0"/>
              <a:t>.</a:t>
            </a:r>
            <a:endParaRPr lang="pl-PL" dirty="0" smtClean="0"/>
          </a:p>
          <a:p>
            <a:pPr marL="0" indent="0">
              <a:buNone/>
            </a:pPr>
            <a:r>
              <a:rPr lang="en-US" b="1" dirty="0"/>
              <a:t>Polynomial regression </a:t>
            </a:r>
            <a:r>
              <a:rPr lang="en-US" dirty="0"/>
              <a:t>is used to model with non-linear relationships between the dependent variable and the independent variables. </a:t>
            </a:r>
            <a:endParaRPr lang="pl-PL" dirty="0" smtClean="0"/>
          </a:p>
          <a:p>
            <a:pPr lvl="1"/>
            <a:r>
              <a:rPr lang="en-US" dirty="0" smtClean="0"/>
              <a:t>It </a:t>
            </a:r>
            <a:r>
              <a:rPr lang="en-US" dirty="0"/>
              <a:t>adds polynomial terms to the linear regression model to capture more complex relationships.</a:t>
            </a:r>
            <a:r>
              <a:rPr lang="en-US" b="1" dirty="0"/>
              <a:t> </a:t>
            </a:r>
            <a:endParaRPr lang="pl-PL" b="1" dirty="0" smtClean="0"/>
          </a:p>
          <a:p>
            <a:pPr lvl="1"/>
            <a:r>
              <a:rPr lang="en-US" dirty="0" smtClean="0"/>
              <a:t>For </a:t>
            </a:r>
            <a:r>
              <a:rPr lang="en-US" dirty="0"/>
              <a:t>example when we want to predict a non-linear trend like population growth over time we use polynomial regression.</a:t>
            </a:r>
          </a:p>
          <a:p>
            <a:pPr marL="0" indent="0">
              <a:buNone/>
            </a:pPr>
            <a:endParaRPr lang="en-US" b="1" dirty="0"/>
          </a:p>
          <a:p>
            <a:pPr marL="0" indent="0">
              <a:buNone/>
            </a:pPr>
            <a:endParaRPr lang="pl-PL" dirty="0" smtClean="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31</a:t>
            </a:fld>
            <a:endParaRPr lang="en-US" dirty="0"/>
          </a:p>
        </p:txBody>
      </p:sp>
    </p:spTree>
    <p:extLst>
      <p:ext uri="{BB962C8B-B14F-4D97-AF65-F5344CB8AC3E}">
        <p14:creationId xmlns:p14="http://schemas.microsoft.com/office/powerpoint/2010/main" val="108293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regression types</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Ridge &amp; lasso regression </a:t>
            </a:r>
            <a:r>
              <a:rPr lang="en-US" dirty="0"/>
              <a:t>are regularized versions of linear regression that help avoid overfitting by penalizing large coefficients</a:t>
            </a:r>
            <a:r>
              <a:rPr lang="en-US" dirty="0" smtClean="0"/>
              <a:t>.</a:t>
            </a:r>
            <a:endParaRPr lang="pl-PL" dirty="0" smtClean="0"/>
          </a:p>
          <a:p>
            <a:pPr marL="0" indent="0">
              <a:buNone/>
            </a:pPr>
            <a:r>
              <a:rPr lang="en-US" b="1" dirty="0" smtClean="0"/>
              <a:t>SVR</a:t>
            </a:r>
            <a:r>
              <a:rPr lang="en-US" dirty="0" smtClean="0"/>
              <a:t> </a:t>
            </a:r>
            <a:r>
              <a:rPr lang="en-US" dirty="0"/>
              <a:t>is a type of regression algorithm that is based on the </a:t>
            </a:r>
            <a:r>
              <a:rPr lang="en-US" b="1" dirty="0" smtClean="0"/>
              <a:t>SVM </a:t>
            </a:r>
            <a:r>
              <a:rPr lang="en-US" dirty="0" smtClean="0"/>
              <a:t>algorithm</a:t>
            </a:r>
            <a:r>
              <a:rPr lang="pl-PL" dirty="0" smtClean="0"/>
              <a:t>, </a:t>
            </a:r>
            <a:r>
              <a:rPr lang="en-US" dirty="0" smtClean="0"/>
              <a:t>works </a:t>
            </a:r>
            <a:r>
              <a:rPr lang="en-US" dirty="0"/>
              <a:t>by finding a hyperplane that minimizes the sum of the squared residuals between the predicted and actual values.</a:t>
            </a:r>
          </a:p>
          <a:p>
            <a:pPr marL="0" indent="0">
              <a:buNone/>
            </a:pPr>
            <a:r>
              <a:rPr lang="en-US" b="1" dirty="0" smtClean="0"/>
              <a:t>Decision </a:t>
            </a:r>
            <a:r>
              <a:rPr lang="en-US" b="1" dirty="0"/>
              <a:t>tree </a:t>
            </a:r>
            <a:r>
              <a:rPr lang="en-US" dirty="0"/>
              <a:t>Uses a tree-like structure to make decisions where each branch of tree represents a decision and leaves represent outcomes. </a:t>
            </a:r>
            <a:endParaRPr lang="pl-PL" dirty="0" smtClean="0"/>
          </a:p>
          <a:p>
            <a:pPr marL="0" indent="0">
              <a:buNone/>
            </a:pPr>
            <a:r>
              <a:rPr lang="en-US" b="1" dirty="0" smtClean="0"/>
              <a:t>Random </a:t>
            </a:r>
            <a:r>
              <a:rPr lang="en-US" b="1" dirty="0"/>
              <a:t>Forest </a:t>
            </a:r>
            <a:r>
              <a:rPr lang="en-US" dirty="0"/>
              <a:t>is a ensemble method that builds multiple decision trees and each tree is trained on a different subset of the training data. The final prediction is made by averaging the predictions of all of the trees. </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32</a:t>
            </a:fld>
            <a:endParaRPr lang="en-US" dirty="0"/>
          </a:p>
        </p:txBody>
      </p:sp>
    </p:spTree>
    <p:extLst>
      <p:ext uri="{BB962C8B-B14F-4D97-AF65-F5344CB8AC3E}">
        <p14:creationId xmlns:p14="http://schemas.microsoft.com/office/powerpoint/2010/main" val="4219448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regression types</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smtClean="0"/>
              <a:t>Linear </a:t>
            </a:r>
            <a:r>
              <a:rPr lang="en-US" b="1" dirty="0"/>
              <a:t>Regression </a:t>
            </a:r>
            <a:r>
              <a:rPr lang="pl-PL" b="1" dirty="0" smtClean="0"/>
              <a:t>– </a:t>
            </a:r>
            <a:r>
              <a:rPr lang="en-US" dirty="0" smtClean="0"/>
              <a:t>one </a:t>
            </a:r>
            <a:r>
              <a:rPr lang="en-US" dirty="0"/>
              <a:t>of the simplest and most widely used statistical models. </a:t>
            </a:r>
            <a:endParaRPr lang="pl-PL" dirty="0" smtClean="0"/>
          </a:p>
          <a:p>
            <a:r>
              <a:rPr lang="en-US" dirty="0" smtClean="0"/>
              <a:t>assumes </a:t>
            </a:r>
            <a:r>
              <a:rPr lang="en-US" dirty="0"/>
              <a:t>that there is a linear relationship between the independent and dependent variables. </a:t>
            </a:r>
            <a:endParaRPr lang="pl-PL" dirty="0" smtClean="0"/>
          </a:p>
          <a:p>
            <a:r>
              <a:rPr lang="en-US" dirty="0" smtClean="0"/>
              <a:t>means </a:t>
            </a:r>
            <a:r>
              <a:rPr lang="en-US" dirty="0"/>
              <a:t>that the change in the dependent variable is proportional to the change in the independent variables.</a:t>
            </a:r>
            <a:r>
              <a:rPr lang="en-US" b="1" dirty="0"/>
              <a:t> </a:t>
            </a:r>
            <a:endParaRPr lang="pl-PL" b="1" dirty="0" smtClean="0"/>
          </a:p>
          <a:p>
            <a:r>
              <a:rPr lang="en-US" dirty="0" smtClean="0"/>
              <a:t>For </a:t>
            </a:r>
            <a:r>
              <a:rPr lang="en-US" dirty="0"/>
              <a:t>example predicting the price of a house based on its size.</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33</a:t>
            </a:fld>
            <a:endParaRPr lang="en-US" dirty="0"/>
          </a:p>
        </p:txBody>
      </p:sp>
      <p:pic>
        <p:nvPicPr>
          <p:cNvPr id="3" name="Picture 2"/>
          <p:cNvPicPr>
            <a:picLocks noChangeAspect="1"/>
          </p:cNvPicPr>
          <p:nvPr/>
        </p:nvPicPr>
        <p:blipFill>
          <a:blip r:embed="rId3"/>
          <a:stretch>
            <a:fillRect/>
          </a:stretch>
        </p:blipFill>
        <p:spPr>
          <a:xfrm>
            <a:off x="1589475" y="3955271"/>
            <a:ext cx="5965049" cy="2582054"/>
          </a:xfrm>
          <a:prstGeom prst="rect">
            <a:avLst/>
          </a:prstGeom>
        </p:spPr>
      </p:pic>
    </p:spTree>
    <p:extLst>
      <p:ext uri="{BB962C8B-B14F-4D97-AF65-F5344CB8AC3E}">
        <p14:creationId xmlns:p14="http://schemas.microsoft.com/office/powerpoint/2010/main" val="741155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linear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For example</a:t>
            </a:r>
            <a:r>
              <a:rPr lang="en-US" dirty="0"/>
              <a:t> we want to predict a student's exam score based on how many hours they studied. We observe that as students study more hours, their scores go up. In the example of predicting exam scores based on hours studied. Here </a:t>
            </a:r>
          </a:p>
          <a:p>
            <a:r>
              <a:rPr lang="en-US" b="1" dirty="0"/>
              <a:t>Independent variable (input):</a:t>
            </a:r>
            <a:r>
              <a:rPr lang="en-US" dirty="0"/>
              <a:t> Hours studied because it's the factor we control or observe.</a:t>
            </a:r>
          </a:p>
          <a:p>
            <a:r>
              <a:rPr lang="en-US" b="1" dirty="0"/>
              <a:t>Dependent variable (output): </a:t>
            </a:r>
            <a:r>
              <a:rPr lang="en-US" dirty="0"/>
              <a:t>Exam score because it depends on how many hours were studied.</a:t>
            </a:r>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34</a:t>
            </a:fld>
            <a:endParaRPr lang="en-US" dirty="0"/>
          </a:p>
        </p:txBody>
      </p:sp>
      <p:pic>
        <p:nvPicPr>
          <p:cNvPr id="34818" name="Picture 2" descr="Linear Regression for Machine Learning: A Practical Approach | b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005184"/>
            <a:ext cx="3962400" cy="253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86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linear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fontScale="92500" lnSpcReduction="10000"/>
          </a:bodyPr>
          <a:lstStyle/>
          <a:p>
            <a:pPr marL="0" indent="0">
              <a:buNone/>
            </a:pPr>
            <a:r>
              <a:rPr lang="en-US" dirty="0"/>
              <a:t>Here’s why linear regression is important:</a:t>
            </a:r>
          </a:p>
          <a:p>
            <a:r>
              <a:rPr lang="en-US" b="1" dirty="0"/>
              <a:t>Simplicity and Interpretability:</a:t>
            </a:r>
            <a:r>
              <a:rPr lang="en-US" dirty="0"/>
              <a:t> It’s easy to understand and interpret, making it a starting point for learning about machine learning.</a:t>
            </a:r>
          </a:p>
          <a:p>
            <a:r>
              <a:rPr lang="en-US" b="1" dirty="0"/>
              <a:t>Predictive Ability</a:t>
            </a:r>
            <a:r>
              <a:rPr lang="en-US" dirty="0"/>
              <a:t>: Helps predict future outcomes based on past data, making it useful in various fields like finance, healthcare and marketing.</a:t>
            </a:r>
          </a:p>
          <a:p>
            <a:r>
              <a:rPr lang="en-US" b="1" dirty="0"/>
              <a:t>Basis for Other Models:</a:t>
            </a:r>
            <a:r>
              <a:rPr lang="en-US" dirty="0"/>
              <a:t> Many advanced algorithms, like logistic regression or neural networks, build on the concepts of linear regression.</a:t>
            </a:r>
          </a:p>
          <a:p>
            <a:r>
              <a:rPr lang="en-US" b="1" dirty="0"/>
              <a:t>Efficiency: </a:t>
            </a:r>
            <a:r>
              <a:rPr lang="en-US" dirty="0"/>
              <a:t>It’s computationally efficient and works well for problems with a linear relationship.</a:t>
            </a:r>
          </a:p>
          <a:p>
            <a:r>
              <a:rPr lang="en-US" b="1" dirty="0"/>
              <a:t>Widely Used:</a:t>
            </a:r>
            <a:r>
              <a:rPr lang="en-US" dirty="0"/>
              <a:t> It’s one of the most widely used techniques in both statistics and machine learning for regression tasks.</a:t>
            </a:r>
          </a:p>
          <a:p>
            <a:r>
              <a:rPr lang="en-US" b="1" dirty="0"/>
              <a:t>Analysis:</a:t>
            </a:r>
            <a:r>
              <a:rPr lang="en-US" dirty="0"/>
              <a:t> It provides insights into relationships between variables (e.g., how much one variable influences another).</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35</a:t>
            </a:fld>
            <a:endParaRPr lang="en-US" dirty="0"/>
          </a:p>
        </p:txBody>
      </p:sp>
    </p:spTree>
    <p:extLst>
      <p:ext uri="{BB962C8B-B14F-4D97-AF65-F5344CB8AC3E}">
        <p14:creationId xmlns:p14="http://schemas.microsoft.com/office/powerpoint/2010/main" val="128335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linear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Best Fit Line in Linear Regression</a:t>
            </a:r>
          </a:p>
          <a:p>
            <a:r>
              <a:rPr lang="en-US" dirty="0"/>
              <a:t>In linear regression, the best-fit line is the straight line that most accurately represents the relationship between the independent variable (input) and the dependent variable (output). </a:t>
            </a:r>
            <a:endParaRPr lang="pl-PL" dirty="0" smtClean="0"/>
          </a:p>
          <a:p>
            <a:r>
              <a:rPr lang="en-US" dirty="0" smtClean="0"/>
              <a:t>It </a:t>
            </a:r>
            <a:r>
              <a:rPr lang="en-US" dirty="0"/>
              <a:t>is the line that minimizes the difference between the actual data points and the predicted values from the model.</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36</a:t>
            </a:fld>
            <a:endParaRPr lang="en-US" dirty="0"/>
          </a:p>
        </p:txBody>
      </p:sp>
      <p:pic>
        <p:nvPicPr>
          <p:cNvPr id="32770" name="Picture 2" descr="Linear Regression Clearly Explained (Part 2) | by Ashish Mehta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4600" y="3657600"/>
            <a:ext cx="4114800" cy="310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05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linear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Goal of the Best-Fit Line</a:t>
            </a:r>
          </a:p>
          <a:p>
            <a:r>
              <a:rPr lang="en-US" dirty="0"/>
              <a:t>The goal of linear regression is to find a straight line that minimizes the error (the difference) between the observed data points and the predicted values. </a:t>
            </a:r>
            <a:endParaRPr lang="pl-PL" dirty="0" smtClean="0"/>
          </a:p>
          <a:p>
            <a:r>
              <a:rPr lang="en-US" dirty="0" smtClean="0"/>
              <a:t>This </a:t>
            </a:r>
            <a:r>
              <a:rPr lang="en-US" dirty="0"/>
              <a:t>line helps us predict the dependent variable for new, unseen data.</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37</a:t>
            </a:fld>
            <a:endParaRPr lang="en-US" dirty="0"/>
          </a:p>
        </p:txBody>
      </p:sp>
      <p:pic>
        <p:nvPicPr>
          <p:cNvPr id="31746" name="Picture 2" descr="Linear Regression in Machine learni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4960" y="2438400"/>
            <a:ext cx="7014080" cy="439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79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a:t>
            </a:r>
            <a:r>
              <a:rPr lang="en-US" sz="3000" b="1" dirty="0" smtClean="0">
                <a:solidFill>
                  <a:schemeClr val="bg1"/>
                </a:solidFill>
              </a:rPr>
              <a:t>learning</a:t>
            </a:r>
            <a:r>
              <a:rPr lang="pl-PL" sz="3000" b="1" dirty="0" smtClean="0">
                <a:solidFill>
                  <a:schemeClr val="bg1"/>
                </a:solidFill>
              </a:rPr>
              <a:t> – linear regression</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dirty="0"/>
              <a:t>Here Y is called a dependent or target variable and X is called an independent variable also known as the predictor of Y. There are many types of functions or modules that can be used for regression. A linear function is the simplest type of function. Here, X may be a single feature or multiple features representing the problem.</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38</a:t>
            </a:fld>
            <a:endParaRPr lang="en-US" dirty="0"/>
          </a:p>
        </p:txBody>
      </p:sp>
      <p:pic>
        <p:nvPicPr>
          <p:cNvPr id="31746" name="Picture 2" descr="Linear Regression in Machine learni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4960" y="2438400"/>
            <a:ext cx="7014080" cy="439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918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Supervised learning</a:t>
            </a:r>
          </a:p>
          <a:p>
            <a:pPr marL="0" indent="0" algn="ctr">
              <a:buNone/>
            </a:pPr>
            <a:r>
              <a:rPr lang="pl-PL" sz="4000" b="1" dirty="0" smtClean="0"/>
              <a:t>Training</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39</a:t>
            </a:fld>
            <a:endParaRPr lang="en-US" dirty="0"/>
          </a:p>
        </p:txBody>
      </p:sp>
    </p:spTree>
    <p:extLst>
      <p:ext uri="{BB962C8B-B14F-4D97-AF65-F5344CB8AC3E}">
        <p14:creationId xmlns:p14="http://schemas.microsoft.com/office/powerpoint/2010/main" val="356397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lgn="just">
              <a:buNone/>
            </a:pPr>
            <a:r>
              <a:rPr lang="en-US" b="1" dirty="0"/>
              <a:t>Supervised </a:t>
            </a:r>
            <a:r>
              <a:rPr lang="en-US" b="1" dirty="0" smtClean="0"/>
              <a:t>Learning: </a:t>
            </a:r>
            <a:r>
              <a:rPr lang="en-US" b="1" dirty="0">
                <a:solidFill>
                  <a:srgbClr val="C00000"/>
                </a:solidFill>
              </a:rPr>
              <a:t>Training data includes desired outputs</a:t>
            </a:r>
          </a:p>
          <a:p>
            <a:r>
              <a:rPr lang="en-US" dirty="0"/>
              <a:t>Present the algorithm with a </a:t>
            </a:r>
            <a:r>
              <a:rPr lang="en-US" dirty="0" smtClean="0"/>
              <a:t>set </a:t>
            </a:r>
            <a:br>
              <a:rPr lang="en-US" dirty="0" smtClean="0"/>
            </a:br>
            <a:r>
              <a:rPr lang="en-US" dirty="0" smtClean="0"/>
              <a:t>of </a:t>
            </a:r>
            <a:r>
              <a:rPr lang="en-US" dirty="0"/>
              <a:t>inputs and their corresponding outputs</a:t>
            </a:r>
          </a:p>
          <a:p>
            <a:r>
              <a:rPr lang="en-US" dirty="0"/>
              <a:t>See how closely the actual outputs match </a:t>
            </a:r>
            <a:r>
              <a:rPr lang="en-US" dirty="0" smtClean="0"/>
              <a:t/>
            </a:r>
            <a:br>
              <a:rPr lang="en-US" dirty="0" smtClean="0"/>
            </a:br>
            <a:r>
              <a:rPr lang="en-US" dirty="0" smtClean="0"/>
              <a:t>the </a:t>
            </a:r>
            <a:r>
              <a:rPr lang="en-US" dirty="0"/>
              <a:t>desired ones</a:t>
            </a:r>
          </a:p>
          <a:p>
            <a:pPr lvl="1" algn="just">
              <a:buFont typeface="Wingdings" pitchFamily="2" charset="2"/>
              <a:buChar char="§"/>
            </a:pPr>
            <a:r>
              <a:rPr lang="en-US" dirty="0"/>
              <a:t>Note generalization error (bias, variance)</a:t>
            </a:r>
          </a:p>
          <a:p>
            <a:pPr algn="just"/>
            <a:r>
              <a:rPr lang="en-US" dirty="0"/>
              <a:t>Iteratively modify the parameters to better approximate the desired outputs (gradient descent)</a:t>
            </a:r>
          </a:p>
          <a:p>
            <a:pPr marL="0" indent="0">
              <a:buNone/>
            </a:pPr>
            <a:endParaRPr lang="en-US" b="1" dirty="0" smtClean="0"/>
          </a:p>
          <a:p>
            <a:pPr marL="0" indent="0">
              <a:buNone/>
            </a:pPr>
            <a:r>
              <a:rPr lang="en-US" b="1" dirty="0" smtClean="0"/>
              <a:t>Supervised </a:t>
            </a:r>
            <a:r>
              <a:rPr lang="en-US" b="1" dirty="0"/>
              <a:t>learning</a:t>
            </a:r>
            <a:r>
              <a:rPr lang="en-US" dirty="0"/>
              <a:t> is a machine learning model that maps a specific input to an output using labeled training data (structured data). In simple terms, to train the algorithm to recognize pictures of cats, feed it pictures labeled as cats</a:t>
            </a:r>
            <a:r>
              <a:rPr lang="en-US" dirty="0" smtClean="0"/>
              <a:t>.</a:t>
            </a: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a:t>
            </a:fld>
            <a:endParaRPr lang="en-US" dirty="0"/>
          </a:p>
        </p:txBody>
      </p:sp>
      <p:pic>
        <p:nvPicPr>
          <p:cNvPr id="3" name="Picture 2"/>
          <p:cNvPicPr>
            <a:picLocks noChangeAspect="1"/>
          </p:cNvPicPr>
          <p:nvPr/>
        </p:nvPicPr>
        <p:blipFill>
          <a:blip r:embed="rId3"/>
          <a:stretch>
            <a:fillRect/>
          </a:stretch>
        </p:blipFill>
        <p:spPr>
          <a:xfrm>
            <a:off x="6640286" y="1600200"/>
            <a:ext cx="2362200" cy="1448679"/>
          </a:xfrm>
          <a:prstGeom prst="rect">
            <a:avLst/>
          </a:prstGeom>
        </p:spPr>
      </p:pic>
    </p:spTree>
    <p:extLst>
      <p:ext uri="{BB962C8B-B14F-4D97-AF65-F5344CB8AC3E}">
        <p14:creationId xmlns:p14="http://schemas.microsoft.com/office/powerpoint/2010/main" val="355041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Training</a:t>
            </a:r>
            <a:endParaRPr lang="en-US" b="1" dirty="0"/>
          </a:p>
          <a:p>
            <a:pPr marL="0" indent="0">
              <a:buNone/>
            </a:pPr>
            <a:r>
              <a:rPr lang="en-US" dirty="0"/>
              <a:t>While training the model, data is usually split in the ratio of 80:20 i.e. 80% as training data and the rest as testing data. </a:t>
            </a:r>
            <a:endParaRPr lang="pl-PL" dirty="0" smtClean="0"/>
          </a:p>
          <a:p>
            <a:r>
              <a:rPr lang="en-US" dirty="0" smtClean="0"/>
              <a:t>In </a:t>
            </a:r>
            <a:r>
              <a:rPr lang="en-US" dirty="0"/>
              <a:t>training data, </a:t>
            </a:r>
            <a:r>
              <a:rPr lang="en-US" dirty="0" smtClean="0"/>
              <a:t>input </a:t>
            </a:r>
            <a:r>
              <a:rPr lang="en-US" dirty="0"/>
              <a:t>as well as output </a:t>
            </a:r>
            <a:r>
              <a:rPr lang="pl-PL" dirty="0" smtClean="0"/>
              <a:t>is fed </a:t>
            </a:r>
            <a:r>
              <a:rPr lang="en-US" dirty="0" smtClean="0"/>
              <a:t>for </a:t>
            </a:r>
            <a:r>
              <a:rPr lang="en-US" dirty="0"/>
              <a:t>80% of </a:t>
            </a:r>
            <a:r>
              <a:rPr lang="en-US" dirty="0" smtClean="0"/>
              <a:t>data</a:t>
            </a:r>
            <a:endParaRPr lang="pl-PL" dirty="0" smtClean="0"/>
          </a:p>
          <a:p>
            <a:r>
              <a:rPr lang="en-US" dirty="0" smtClean="0"/>
              <a:t>The </a:t>
            </a:r>
            <a:r>
              <a:rPr lang="en-US" dirty="0"/>
              <a:t>model learns from training data </a:t>
            </a:r>
            <a:r>
              <a:rPr lang="en-US" dirty="0" smtClean="0"/>
              <a:t>only</a:t>
            </a:r>
            <a:endParaRPr lang="pl-PL" dirty="0" smtClean="0"/>
          </a:p>
          <a:p>
            <a:r>
              <a:rPr lang="en-US" dirty="0" smtClean="0"/>
              <a:t>different</a:t>
            </a:r>
            <a:r>
              <a:rPr lang="en-US" b="1" dirty="0" smtClean="0"/>
              <a:t> </a:t>
            </a:r>
            <a:r>
              <a:rPr lang="en-US" b="1" dirty="0"/>
              <a:t>supervised learning algorithms</a:t>
            </a:r>
            <a:r>
              <a:rPr lang="en-US" dirty="0"/>
              <a:t> </a:t>
            </a:r>
            <a:r>
              <a:rPr lang="pl-PL" dirty="0" smtClean="0"/>
              <a:t>are used </a:t>
            </a:r>
            <a:r>
              <a:rPr lang="en-US" dirty="0" smtClean="0"/>
              <a:t>to </a:t>
            </a:r>
            <a:r>
              <a:rPr lang="en-US" dirty="0"/>
              <a:t>build our model</a:t>
            </a:r>
            <a:r>
              <a:rPr lang="en-US" dirty="0" smtClean="0"/>
              <a:t>.</a:t>
            </a: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40</a:t>
            </a:fld>
            <a:endParaRPr lang="en-US" dirty="0"/>
          </a:p>
        </p:txBody>
      </p:sp>
      <p:pic>
        <p:nvPicPr>
          <p:cNvPr id="30722" name="Picture 2" descr="Supervised Machine Learning: A Beginner's Guide | by Dhara Solanki ..."/>
          <p:cNvPicPr>
            <a:picLocks noChangeAspect="1" noChangeArrowheads="1"/>
          </p:cNvPicPr>
          <p:nvPr/>
        </p:nvPicPr>
        <p:blipFill rotWithShape="1">
          <a:blip r:embed="rId3">
            <a:extLst>
              <a:ext uri="{28A0092B-C50C-407E-A947-70E740481C1C}">
                <a14:useLocalDpi xmlns:a14="http://schemas.microsoft.com/office/drawing/2010/main" val="0"/>
              </a:ext>
            </a:extLst>
          </a:blip>
          <a:srcRect t="15389" r="5634"/>
          <a:stretch/>
        </p:blipFill>
        <p:spPr bwMode="auto">
          <a:xfrm>
            <a:off x="2019300" y="3917950"/>
            <a:ext cx="5105400" cy="257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319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fontScale="92500"/>
          </a:bodyPr>
          <a:lstStyle/>
          <a:p>
            <a:pPr marL="0" indent="0">
              <a:buNone/>
            </a:pPr>
            <a:endParaRPr lang="pl-PL" dirty="0" smtClean="0"/>
          </a:p>
          <a:p>
            <a:pPr marL="0" indent="0">
              <a:buNone/>
            </a:pPr>
            <a:endParaRPr lang="pl-PL" dirty="0"/>
          </a:p>
          <a:p>
            <a:pPr marL="0" indent="0">
              <a:buNone/>
            </a:pPr>
            <a:endParaRPr lang="pl-PL" dirty="0" smtClean="0"/>
          </a:p>
          <a:p>
            <a:pPr marL="0" indent="0">
              <a:buNone/>
            </a:pPr>
            <a:endParaRPr lang="pl-PL" dirty="0" smtClean="0"/>
          </a:p>
          <a:p>
            <a:pPr marL="0" indent="0">
              <a:buNone/>
            </a:pPr>
            <a:endParaRPr lang="pl-PL" dirty="0"/>
          </a:p>
          <a:p>
            <a:pPr marL="0" indent="0">
              <a:buNone/>
            </a:pPr>
            <a:endParaRPr lang="pl-PL" dirty="0" smtClean="0"/>
          </a:p>
          <a:p>
            <a:pPr marL="0" indent="0">
              <a:buNone/>
            </a:pPr>
            <a:endParaRPr lang="pl-PL" dirty="0"/>
          </a:p>
          <a:p>
            <a:pPr marL="0" indent="0">
              <a:buNone/>
            </a:pPr>
            <a:endParaRPr lang="pl-PL" b="1" dirty="0" smtClean="0"/>
          </a:p>
          <a:p>
            <a:pPr marL="0" indent="0">
              <a:buNone/>
            </a:pPr>
            <a:r>
              <a:rPr lang="en-US" b="1" dirty="0" smtClean="0"/>
              <a:t>Figure </a:t>
            </a:r>
            <a:r>
              <a:rPr lang="en-US" b="1" dirty="0"/>
              <a:t>A:</a:t>
            </a:r>
            <a:r>
              <a:rPr lang="en-US" dirty="0"/>
              <a:t> It is a dataset of a shopping store that is useful in predicting whether a customer will purchase a particular product under consideration or not based on his/ her gender, age, and salary.</a:t>
            </a:r>
          </a:p>
          <a:p>
            <a:pPr marL="0" indent="0">
              <a:buNone/>
            </a:pPr>
            <a:r>
              <a:rPr lang="en-US" b="1" dirty="0"/>
              <a:t>Input</a:t>
            </a:r>
            <a:r>
              <a:rPr lang="en-US" dirty="0"/>
              <a:t>: Gender, Age, Salary</a:t>
            </a:r>
          </a:p>
          <a:p>
            <a:pPr marL="0" indent="0">
              <a:buNone/>
            </a:pPr>
            <a:r>
              <a:rPr lang="en-US" b="1" dirty="0"/>
              <a:t>Output</a:t>
            </a:r>
            <a:r>
              <a:rPr lang="en-US" dirty="0"/>
              <a:t>: Purchased i.e. 0 or 1; 1 means yes the customer will purchase and 0 means that the customer won't purchase it.</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41</a:t>
            </a:fld>
            <a:endParaRPr lang="en-US" dirty="0"/>
          </a:p>
        </p:txBody>
      </p:sp>
      <p:pic>
        <p:nvPicPr>
          <p:cNvPr id="6" name="Picture 2" descr="https://media.geeksforgeeks.org/wp-content/uploads/supervised-data.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92" y="990600"/>
            <a:ext cx="769601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475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endParaRPr lang="pl-PL" dirty="0" smtClean="0"/>
          </a:p>
          <a:p>
            <a:pPr marL="0" indent="0">
              <a:buNone/>
            </a:pPr>
            <a:endParaRPr lang="pl-PL" dirty="0"/>
          </a:p>
          <a:p>
            <a:pPr marL="0" indent="0">
              <a:buNone/>
            </a:pPr>
            <a:endParaRPr lang="pl-PL" dirty="0" smtClean="0"/>
          </a:p>
          <a:p>
            <a:pPr marL="0" indent="0">
              <a:buNone/>
            </a:pPr>
            <a:endParaRPr lang="pl-PL" dirty="0" smtClean="0"/>
          </a:p>
          <a:p>
            <a:pPr marL="0" indent="0">
              <a:buNone/>
            </a:pPr>
            <a:endParaRPr lang="pl-PL" dirty="0"/>
          </a:p>
          <a:p>
            <a:pPr marL="0" indent="0">
              <a:buNone/>
            </a:pPr>
            <a:endParaRPr lang="pl-PL" dirty="0" smtClean="0"/>
          </a:p>
          <a:p>
            <a:pPr marL="0" indent="0">
              <a:buNone/>
            </a:pPr>
            <a:endParaRPr lang="pl-PL" dirty="0"/>
          </a:p>
          <a:p>
            <a:pPr marL="0" indent="0">
              <a:buNone/>
            </a:pPr>
            <a:endParaRPr lang="pl-PL" b="1" dirty="0" smtClean="0"/>
          </a:p>
          <a:p>
            <a:pPr marL="0" indent="0">
              <a:buNone/>
            </a:pPr>
            <a:r>
              <a:rPr lang="en-US" b="1" dirty="0"/>
              <a:t>Figure B: </a:t>
            </a:r>
            <a:r>
              <a:rPr lang="en-US" dirty="0"/>
              <a:t>It is a Meteorological dataset that serves the purpose of predicting wind speed based on different parameters.</a:t>
            </a:r>
          </a:p>
          <a:p>
            <a:pPr marL="0" indent="0">
              <a:buNone/>
            </a:pPr>
            <a:r>
              <a:rPr lang="en-US" b="1" dirty="0"/>
              <a:t>Input</a:t>
            </a:r>
            <a:r>
              <a:rPr lang="en-US" dirty="0"/>
              <a:t>: Dew Point, Temperature, Pressure, Relative Humidity, Wind Direction</a:t>
            </a:r>
          </a:p>
          <a:p>
            <a:pPr marL="0" indent="0">
              <a:buNone/>
            </a:pPr>
            <a:r>
              <a:rPr lang="en-US" b="1" dirty="0"/>
              <a:t>Output</a:t>
            </a:r>
            <a:r>
              <a:rPr lang="en-US" dirty="0"/>
              <a:t>: Wind Speed</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42</a:t>
            </a:fld>
            <a:endParaRPr lang="en-US" dirty="0"/>
          </a:p>
        </p:txBody>
      </p:sp>
      <p:pic>
        <p:nvPicPr>
          <p:cNvPr id="6" name="Picture 2" descr="https://media.geeksforgeeks.org/wp-content/uploads/supervised-data.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92" y="990600"/>
            <a:ext cx="769601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836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Practical Examples of Supervised learning</a:t>
            </a:r>
          </a:p>
          <a:p>
            <a:r>
              <a:rPr lang="en-US" b="1" dirty="0" smtClean="0"/>
              <a:t>Fraud </a:t>
            </a:r>
            <a:r>
              <a:rPr lang="en-US" b="1" dirty="0"/>
              <a:t>Detection in Banking:</a:t>
            </a:r>
            <a:r>
              <a:rPr lang="en-US" dirty="0"/>
              <a:t> Utilizes supervised learning algorithms on historical transaction data, training models with labeled datasets of legitimate and fraudulent transactions to accurately predict fraud patterns.</a:t>
            </a:r>
          </a:p>
          <a:p>
            <a:r>
              <a:rPr lang="en-US" b="1" dirty="0"/>
              <a:t>Parkinson Disease Prediction: </a:t>
            </a:r>
            <a:r>
              <a:rPr lang="en-US" dirty="0"/>
              <a:t>Parkinson’s disease is a progressive disorder that affects the nervous system and the parts of the body controlled by the nerves.</a:t>
            </a:r>
          </a:p>
          <a:p>
            <a:r>
              <a:rPr lang="en-US" b="1" dirty="0" smtClean="0"/>
              <a:t>Cancer </a:t>
            </a:r>
            <a:r>
              <a:rPr lang="en-US" b="1" dirty="0"/>
              <a:t>cell classification: </a:t>
            </a:r>
            <a:r>
              <a:rPr lang="en-US" dirty="0"/>
              <a:t>Implements supervised learning for cancer cells based on their features, and identifying them if they are ‘malignant’ or ‘benign.</a:t>
            </a:r>
          </a:p>
          <a:p>
            <a:r>
              <a:rPr lang="en-US" b="1" dirty="0"/>
              <a:t>Stock Price Prediction:</a:t>
            </a:r>
            <a:r>
              <a:rPr lang="en-US" dirty="0"/>
              <a:t> Applies supervised learning to predict a signal that indicates whether buying a particular stock will be helpful or not.</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43</a:t>
            </a:fld>
            <a:endParaRPr lang="en-US" dirty="0"/>
          </a:p>
        </p:txBody>
      </p:sp>
      <p:pic>
        <p:nvPicPr>
          <p:cNvPr id="3" name="Picture 2"/>
          <p:cNvPicPr>
            <a:picLocks noChangeAspect="1"/>
          </p:cNvPicPr>
          <p:nvPr/>
        </p:nvPicPr>
        <p:blipFill>
          <a:blip r:embed="rId3"/>
          <a:stretch>
            <a:fillRect/>
          </a:stretch>
        </p:blipFill>
        <p:spPr>
          <a:xfrm>
            <a:off x="6772236" y="882650"/>
            <a:ext cx="2257464" cy="495443"/>
          </a:xfrm>
          <a:prstGeom prst="rect">
            <a:avLst/>
          </a:prstGeom>
        </p:spPr>
      </p:pic>
    </p:spTree>
    <p:extLst>
      <p:ext uri="{BB962C8B-B14F-4D97-AF65-F5344CB8AC3E}">
        <p14:creationId xmlns:p14="http://schemas.microsoft.com/office/powerpoint/2010/main" val="2343816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Supervised Machine Learning Algorithms </a:t>
            </a:r>
          </a:p>
          <a:p>
            <a:pPr marL="0" indent="0">
              <a:buNone/>
            </a:pPr>
            <a:r>
              <a:rPr lang="en-US" b="1" dirty="0"/>
              <a:t>Supervised learning</a:t>
            </a:r>
            <a:r>
              <a:rPr lang="en-US" dirty="0"/>
              <a:t> can be further divided into several different types, each with its own unique characteristics and applications. Here are some of the most common types of supervised learning algorithms</a:t>
            </a:r>
            <a:r>
              <a:rPr lang="en-US" dirty="0" smtClean="0"/>
              <a:t>:</a:t>
            </a:r>
            <a:endParaRPr lang="pl-PL" dirty="0" smtClean="0"/>
          </a:p>
          <a:p>
            <a:r>
              <a:rPr lang="en-US" b="1" dirty="0"/>
              <a:t>Linear Regression: </a:t>
            </a:r>
            <a:r>
              <a:rPr lang="en-US" dirty="0"/>
              <a:t>Linear regression is a type of supervised learning regression algorithm that is used to predict a continuous output value. It is one of the simplest and most widely used algorithms in supervised learning.</a:t>
            </a:r>
          </a:p>
          <a:p>
            <a:r>
              <a:rPr lang="en-US" b="1" dirty="0"/>
              <a:t>Logistic </a:t>
            </a:r>
            <a:r>
              <a:rPr lang="en-US" b="1" dirty="0" err="1" smtClean="0"/>
              <a:t>Regressio</a:t>
            </a:r>
            <a:r>
              <a:rPr lang="pl-PL" b="1" dirty="0" smtClean="0"/>
              <a:t>n</a:t>
            </a:r>
            <a:r>
              <a:rPr lang="en-US" dirty="0" smtClean="0"/>
              <a:t>: </a:t>
            </a:r>
            <a:r>
              <a:rPr lang="en-US" dirty="0"/>
              <a:t>Logistic regression is a type of supervised learning classification algorithm that is used to predict a binary output variable. </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44</a:t>
            </a:fld>
            <a:endParaRPr lang="en-US" dirty="0"/>
          </a:p>
        </p:txBody>
      </p:sp>
    </p:spTree>
    <p:extLst>
      <p:ext uri="{BB962C8B-B14F-4D97-AF65-F5344CB8AC3E}">
        <p14:creationId xmlns:p14="http://schemas.microsoft.com/office/powerpoint/2010/main" val="230174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en-US" b="1" dirty="0"/>
              <a:t>Supervised Machine Learning Algorithms </a:t>
            </a:r>
            <a:r>
              <a:rPr lang="pl-PL" b="1" dirty="0" smtClean="0"/>
              <a:t>(2)</a:t>
            </a:r>
            <a:endParaRPr lang="en-US" b="1" dirty="0"/>
          </a:p>
          <a:p>
            <a:r>
              <a:rPr lang="en-US" b="1" dirty="0"/>
              <a:t>Decision </a:t>
            </a:r>
            <a:r>
              <a:rPr lang="en-US" b="1" dirty="0" smtClean="0"/>
              <a:t>Trees</a:t>
            </a:r>
            <a:r>
              <a:rPr lang="en-US" dirty="0" smtClean="0"/>
              <a:t>: </a:t>
            </a:r>
            <a:r>
              <a:rPr lang="en-US" dirty="0"/>
              <a:t>Decision tree is a tree-like structure that is used to model decisions and their possible consequences. Each internal node in the tree represents a decision, while each leaf node represents a possible outcome.</a:t>
            </a:r>
          </a:p>
          <a:p>
            <a:r>
              <a:rPr lang="en-US" b="1" dirty="0"/>
              <a:t>Random </a:t>
            </a:r>
            <a:r>
              <a:rPr lang="en-US" b="1" dirty="0" smtClean="0"/>
              <a:t>Forests</a:t>
            </a:r>
            <a:r>
              <a:rPr lang="en-US" dirty="0" smtClean="0"/>
              <a:t>: </a:t>
            </a:r>
            <a:r>
              <a:rPr lang="en-US" dirty="0"/>
              <a:t>Random forests again are made up of multiple decision trees that work together to make predictions. Each tree in the forest is trained on a different subset of the input features and data. The final prediction is made by aggregating the predictions of all the trees in the forest.</a:t>
            </a:r>
          </a:p>
          <a:p>
            <a:r>
              <a:rPr lang="en-US" b="1" dirty="0"/>
              <a:t>Support Vector Machine(SVM</a:t>
            </a:r>
            <a:r>
              <a:rPr lang="en-US" b="1" dirty="0" smtClean="0"/>
              <a:t>): </a:t>
            </a:r>
            <a:r>
              <a:rPr lang="en-US" dirty="0"/>
              <a:t>The SVM algorithm creates a hyperplane to segregate n-dimensional space into classes and identify the correct category of new data points. The extreme cases that help create the hyperplane are called support vectors, hence the name Support Vector Machine</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45</a:t>
            </a:fld>
            <a:endParaRPr lang="en-US" dirty="0"/>
          </a:p>
        </p:txBody>
      </p:sp>
    </p:spTree>
    <p:extLst>
      <p:ext uri="{BB962C8B-B14F-4D97-AF65-F5344CB8AC3E}">
        <p14:creationId xmlns:p14="http://schemas.microsoft.com/office/powerpoint/2010/main" val="1945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en-US" b="1" dirty="0"/>
              <a:t>Supervised Machine Learning Algorithms </a:t>
            </a:r>
            <a:r>
              <a:rPr lang="pl-PL" b="1" dirty="0" smtClean="0"/>
              <a:t>(3)</a:t>
            </a:r>
            <a:endParaRPr lang="en-US" b="1" dirty="0"/>
          </a:p>
          <a:p>
            <a:r>
              <a:rPr lang="en-US" b="1" dirty="0"/>
              <a:t>K-Nearest Neighbors (KNN</a:t>
            </a:r>
            <a:r>
              <a:rPr lang="en-US" b="1" dirty="0" smtClean="0"/>
              <a:t>)</a:t>
            </a:r>
            <a:r>
              <a:rPr lang="en-US" dirty="0" smtClean="0"/>
              <a:t>: </a:t>
            </a:r>
            <a:r>
              <a:rPr lang="en-US" dirty="0"/>
              <a:t>KNN works by finding k training examples closest to a given input and then predicts the class or value based on the majority class or average value of these neighbors. The performance of KNN can be influenced by the choice of k and the distance metric used to measure proximity.</a:t>
            </a:r>
          </a:p>
          <a:p>
            <a:r>
              <a:rPr lang="en-US" b="1" dirty="0"/>
              <a:t>Gradient </a:t>
            </a:r>
            <a:r>
              <a:rPr lang="en-US" b="1" dirty="0" smtClean="0"/>
              <a:t>Boosting</a:t>
            </a:r>
            <a:r>
              <a:rPr lang="en-US" dirty="0" smtClean="0"/>
              <a:t>: </a:t>
            </a:r>
            <a:r>
              <a:rPr lang="en-US" dirty="0"/>
              <a:t>Gradient Boosting combines weak learners, like decision trees, to create a strong model. It iteratively builds new models that correct errors made by previous ones.</a:t>
            </a:r>
          </a:p>
          <a:p>
            <a:r>
              <a:rPr lang="en-US" b="1" dirty="0"/>
              <a:t>Naive Bayes Algorithm</a:t>
            </a:r>
            <a:r>
              <a:rPr lang="en-US" dirty="0"/>
              <a:t>: The Naive Bayes algorithm is a supervised machine learning algorithm based on applying Bayes' Theorem with the “naive” assumption that features are independent of each other given the class label.</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46</a:t>
            </a:fld>
            <a:endParaRPr lang="en-US" dirty="0"/>
          </a:p>
        </p:txBody>
      </p:sp>
    </p:spTree>
    <p:extLst>
      <p:ext uri="{BB962C8B-B14F-4D97-AF65-F5344CB8AC3E}">
        <p14:creationId xmlns:p14="http://schemas.microsoft.com/office/powerpoint/2010/main" val="2130657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Supervised Machine Learning </a:t>
            </a:r>
            <a:r>
              <a:rPr lang="en-US" b="1" dirty="0" smtClean="0"/>
              <a:t>Algorithms</a:t>
            </a:r>
            <a:r>
              <a:rPr lang="pl-PL" b="1" dirty="0" smtClean="0"/>
              <a:t> – Comparison</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4402843"/>
              </p:ext>
            </p:extLst>
          </p:nvPr>
        </p:nvGraphicFramePr>
        <p:xfrm>
          <a:off x="228600" y="1448827"/>
          <a:ext cx="8763000" cy="4534902"/>
        </p:xfrm>
        <a:graphic>
          <a:graphicData uri="http://schemas.openxmlformats.org/drawingml/2006/table">
            <a:tbl>
              <a:tblPr>
                <a:tableStyleId>{5940675A-B579-460E-94D1-54222C63F5DA}</a:tableStyleId>
              </a:tblPr>
              <a:tblGrid>
                <a:gridCol w="1752600">
                  <a:extLst>
                    <a:ext uri="{9D8B030D-6E8A-4147-A177-3AD203B41FA5}">
                      <a16:colId xmlns:a16="http://schemas.microsoft.com/office/drawing/2014/main" val="1188541645"/>
                    </a:ext>
                  </a:extLst>
                </a:gridCol>
                <a:gridCol w="1752600">
                  <a:extLst>
                    <a:ext uri="{9D8B030D-6E8A-4147-A177-3AD203B41FA5}">
                      <a16:colId xmlns:a16="http://schemas.microsoft.com/office/drawing/2014/main" val="3301297865"/>
                    </a:ext>
                  </a:extLst>
                </a:gridCol>
                <a:gridCol w="1752600">
                  <a:extLst>
                    <a:ext uri="{9D8B030D-6E8A-4147-A177-3AD203B41FA5}">
                      <a16:colId xmlns:a16="http://schemas.microsoft.com/office/drawing/2014/main" val="2832960742"/>
                    </a:ext>
                  </a:extLst>
                </a:gridCol>
                <a:gridCol w="1752600">
                  <a:extLst>
                    <a:ext uri="{9D8B030D-6E8A-4147-A177-3AD203B41FA5}">
                      <a16:colId xmlns:a16="http://schemas.microsoft.com/office/drawing/2014/main" val="1355557878"/>
                    </a:ext>
                  </a:extLst>
                </a:gridCol>
                <a:gridCol w="1752600">
                  <a:extLst>
                    <a:ext uri="{9D8B030D-6E8A-4147-A177-3AD203B41FA5}">
                      <a16:colId xmlns:a16="http://schemas.microsoft.com/office/drawing/2014/main" val="2474616352"/>
                    </a:ext>
                  </a:extLst>
                </a:gridCol>
              </a:tblGrid>
              <a:tr h="487411">
                <a:tc>
                  <a:txBody>
                    <a:bodyPr/>
                    <a:lstStyle/>
                    <a:p>
                      <a:pPr algn="ctr"/>
                      <a:r>
                        <a:rPr lang="en-US" sz="1400" b="1" dirty="0">
                          <a:effectLst/>
                          <a:latin typeface="Liberation Sans" panose="020B0604020202020204" pitchFamily="34" charset="0"/>
                        </a:rPr>
                        <a:t>Algorithm</a:t>
                      </a:r>
                    </a:p>
                  </a:txBody>
                  <a:tcPr marL="69630" marR="69630" marT="34815" marB="34815" anchor="ctr"/>
                </a:tc>
                <a:tc>
                  <a:txBody>
                    <a:bodyPr/>
                    <a:lstStyle/>
                    <a:p>
                      <a:pPr algn="ctr"/>
                      <a:r>
                        <a:rPr lang="en-US" sz="1400" b="1" dirty="0">
                          <a:effectLst/>
                          <a:latin typeface="Liberation Sans" panose="020B0604020202020204" pitchFamily="34" charset="0"/>
                        </a:rPr>
                        <a:t>Regression,</a:t>
                      </a:r>
                      <a:br>
                        <a:rPr lang="en-US" sz="1400" b="1" dirty="0">
                          <a:effectLst/>
                          <a:latin typeface="Liberation Sans" panose="020B0604020202020204" pitchFamily="34" charset="0"/>
                        </a:rPr>
                      </a:br>
                      <a:r>
                        <a:rPr lang="en-US" sz="1400" b="1" dirty="0">
                          <a:effectLst/>
                          <a:latin typeface="Liberation Sans" panose="020B0604020202020204" pitchFamily="34" charset="0"/>
                        </a:rPr>
                        <a:t>Classification</a:t>
                      </a:r>
                    </a:p>
                  </a:txBody>
                  <a:tcPr marL="69630" marR="69630" marT="34815" marB="34815" anchor="ctr"/>
                </a:tc>
                <a:tc>
                  <a:txBody>
                    <a:bodyPr/>
                    <a:lstStyle/>
                    <a:p>
                      <a:pPr algn="ctr"/>
                      <a:r>
                        <a:rPr lang="en-US" sz="1400" b="1" dirty="0">
                          <a:effectLst/>
                          <a:latin typeface="Liberation Sans" panose="020B0604020202020204" pitchFamily="34" charset="0"/>
                        </a:rPr>
                        <a:t>Purpose</a:t>
                      </a:r>
                    </a:p>
                  </a:txBody>
                  <a:tcPr marL="69630" marR="69630" marT="34815" marB="34815" anchor="ctr"/>
                </a:tc>
                <a:tc>
                  <a:txBody>
                    <a:bodyPr/>
                    <a:lstStyle/>
                    <a:p>
                      <a:pPr algn="ctr"/>
                      <a:r>
                        <a:rPr lang="en-US" sz="1400" b="1" dirty="0">
                          <a:effectLst/>
                          <a:latin typeface="Liberation Sans" panose="020B0604020202020204" pitchFamily="34" charset="0"/>
                        </a:rPr>
                        <a:t>Method</a:t>
                      </a:r>
                    </a:p>
                  </a:txBody>
                  <a:tcPr marL="69630" marR="69630" marT="34815" marB="34815" anchor="ctr"/>
                </a:tc>
                <a:tc>
                  <a:txBody>
                    <a:bodyPr/>
                    <a:lstStyle/>
                    <a:p>
                      <a:pPr algn="ctr"/>
                      <a:r>
                        <a:rPr lang="en-US" sz="1400" b="1" dirty="0">
                          <a:effectLst/>
                          <a:latin typeface="Liberation Sans" panose="020B0604020202020204" pitchFamily="34" charset="0"/>
                        </a:rPr>
                        <a:t>Use Cases</a:t>
                      </a:r>
                    </a:p>
                  </a:txBody>
                  <a:tcPr marL="69630" marR="69630" marT="34815" marB="34815" anchor="ctr"/>
                </a:tc>
                <a:extLst>
                  <a:ext uri="{0D108BD9-81ED-4DB2-BD59-A6C34878D82A}">
                    <a16:rowId xmlns:a16="http://schemas.microsoft.com/office/drawing/2014/main" val="657702900"/>
                  </a:ext>
                </a:extLst>
              </a:tr>
              <a:tr h="905193">
                <a:tc>
                  <a:txBody>
                    <a:bodyPr/>
                    <a:lstStyle/>
                    <a:p>
                      <a:pPr algn="ctr"/>
                      <a:r>
                        <a:rPr lang="en-US" sz="1400" b="1" dirty="0">
                          <a:effectLst/>
                          <a:latin typeface="Liberation Sans" panose="020B0604020202020204" pitchFamily="34" charset="0"/>
                        </a:rPr>
                        <a:t>Linear Regression</a:t>
                      </a:r>
                    </a:p>
                  </a:txBody>
                  <a:tcPr marL="69630" marR="69630" marT="34815" marB="34815" anchor="ctr"/>
                </a:tc>
                <a:tc>
                  <a:txBody>
                    <a:bodyPr/>
                    <a:lstStyle/>
                    <a:p>
                      <a:pPr algn="l"/>
                      <a:r>
                        <a:rPr lang="en-US" sz="1400" dirty="0">
                          <a:effectLst/>
                          <a:latin typeface="Liberation Sans" panose="020B0604020202020204" pitchFamily="34" charset="0"/>
                        </a:rPr>
                        <a:t>Regression</a:t>
                      </a:r>
                    </a:p>
                  </a:txBody>
                  <a:tcPr marL="69630" marR="69630" marT="34815" marB="34815" anchor="ctr"/>
                </a:tc>
                <a:tc>
                  <a:txBody>
                    <a:bodyPr/>
                    <a:lstStyle/>
                    <a:p>
                      <a:pPr algn="l"/>
                      <a:r>
                        <a:rPr lang="en-US" sz="1400" dirty="0">
                          <a:effectLst/>
                          <a:latin typeface="Liberation Sans" panose="020B0604020202020204" pitchFamily="34" charset="0"/>
                        </a:rPr>
                        <a:t>Predict continuous output values</a:t>
                      </a:r>
                    </a:p>
                  </a:txBody>
                  <a:tcPr marL="69630" marR="69630" marT="34815" marB="34815" anchor="ctr"/>
                </a:tc>
                <a:tc>
                  <a:txBody>
                    <a:bodyPr/>
                    <a:lstStyle/>
                    <a:p>
                      <a:pPr algn="l"/>
                      <a:r>
                        <a:rPr lang="en-US" sz="1400">
                          <a:effectLst/>
                          <a:latin typeface="Liberation Sans" panose="020B0604020202020204" pitchFamily="34" charset="0"/>
                        </a:rPr>
                        <a:t>Linear equation minimizing sum of squares of residuals</a:t>
                      </a:r>
                    </a:p>
                  </a:txBody>
                  <a:tcPr marL="69630" marR="69630" marT="34815" marB="34815" anchor="ctr"/>
                </a:tc>
                <a:tc>
                  <a:txBody>
                    <a:bodyPr/>
                    <a:lstStyle/>
                    <a:p>
                      <a:pPr algn="l"/>
                      <a:r>
                        <a:rPr lang="en-US" sz="1400">
                          <a:effectLst/>
                          <a:latin typeface="Liberation Sans" panose="020B0604020202020204" pitchFamily="34" charset="0"/>
                        </a:rPr>
                        <a:t>Predicting continuous values</a:t>
                      </a:r>
                    </a:p>
                  </a:txBody>
                  <a:tcPr marL="69630" marR="69630" marT="34815" marB="34815" anchor="ctr"/>
                </a:tc>
                <a:extLst>
                  <a:ext uri="{0D108BD9-81ED-4DB2-BD59-A6C34878D82A}">
                    <a16:rowId xmlns:a16="http://schemas.microsoft.com/office/drawing/2014/main" val="4119869118"/>
                  </a:ext>
                </a:extLst>
              </a:tr>
              <a:tr h="1114083">
                <a:tc>
                  <a:txBody>
                    <a:bodyPr/>
                    <a:lstStyle/>
                    <a:p>
                      <a:pPr algn="ctr"/>
                      <a:r>
                        <a:rPr lang="en-US" sz="1400" b="1" dirty="0">
                          <a:effectLst/>
                          <a:latin typeface="Liberation Sans" panose="020B0604020202020204" pitchFamily="34" charset="0"/>
                        </a:rPr>
                        <a:t>Logistic Regression</a:t>
                      </a:r>
                    </a:p>
                  </a:txBody>
                  <a:tcPr marL="69630" marR="69630" marT="34815" marB="34815" anchor="ctr"/>
                </a:tc>
                <a:tc>
                  <a:txBody>
                    <a:bodyPr/>
                    <a:lstStyle/>
                    <a:p>
                      <a:pPr algn="l"/>
                      <a:r>
                        <a:rPr lang="en-US" sz="1400">
                          <a:effectLst/>
                          <a:latin typeface="Liberation Sans" panose="020B0604020202020204" pitchFamily="34" charset="0"/>
                        </a:rPr>
                        <a:t>Classification</a:t>
                      </a:r>
                    </a:p>
                  </a:txBody>
                  <a:tcPr marL="69630" marR="69630" marT="34815" marB="34815" anchor="ctr"/>
                </a:tc>
                <a:tc>
                  <a:txBody>
                    <a:bodyPr/>
                    <a:lstStyle/>
                    <a:p>
                      <a:pPr algn="l"/>
                      <a:r>
                        <a:rPr lang="en-US" sz="1400" dirty="0">
                          <a:effectLst/>
                          <a:latin typeface="Liberation Sans" panose="020B0604020202020204" pitchFamily="34" charset="0"/>
                        </a:rPr>
                        <a:t>Predict binary output variable</a:t>
                      </a:r>
                    </a:p>
                  </a:txBody>
                  <a:tcPr marL="69630" marR="69630" marT="34815" marB="34815" anchor="ctr"/>
                </a:tc>
                <a:tc>
                  <a:txBody>
                    <a:bodyPr/>
                    <a:lstStyle/>
                    <a:p>
                      <a:pPr algn="l"/>
                      <a:r>
                        <a:rPr lang="en-US" sz="1400" dirty="0">
                          <a:effectLst/>
                          <a:latin typeface="Liberation Sans" panose="020B0604020202020204" pitchFamily="34" charset="0"/>
                        </a:rPr>
                        <a:t>Logistic function transforming linear relationship</a:t>
                      </a:r>
                    </a:p>
                  </a:txBody>
                  <a:tcPr marL="69630" marR="69630" marT="34815" marB="34815" anchor="ctr"/>
                </a:tc>
                <a:tc>
                  <a:txBody>
                    <a:bodyPr/>
                    <a:lstStyle/>
                    <a:p>
                      <a:pPr algn="l"/>
                      <a:r>
                        <a:rPr lang="en-US" sz="1400">
                          <a:effectLst/>
                          <a:latin typeface="Liberation Sans" panose="020B0604020202020204" pitchFamily="34" charset="0"/>
                        </a:rPr>
                        <a:t>Binary classification tasks</a:t>
                      </a:r>
                    </a:p>
                  </a:txBody>
                  <a:tcPr marL="69630" marR="69630" marT="34815" marB="34815" anchor="ctr"/>
                </a:tc>
                <a:extLst>
                  <a:ext uri="{0D108BD9-81ED-4DB2-BD59-A6C34878D82A}">
                    <a16:rowId xmlns:a16="http://schemas.microsoft.com/office/drawing/2014/main" val="822617069"/>
                  </a:ext>
                </a:extLst>
              </a:tr>
              <a:tr h="905193">
                <a:tc>
                  <a:txBody>
                    <a:bodyPr/>
                    <a:lstStyle/>
                    <a:p>
                      <a:pPr algn="ctr"/>
                      <a:r>
                        <a:rPr lang="en-US" sz="1400" b="1" dirty="0">
                          <a:effectLst/>
                          <a:latin typeface="Liberation Sans" panose="020B0604020202020204" pitchFamily="34" charset="0"/>
                        </a:rPr>
                        <a:t>Decision Trees</a:t>
                      </a:r>
                    </a:p>
                  </a:txBody>
                  <a:tcPr marL="69630" marR="69630" marT="34815" marB="34815" anchor="ctr"/>
                </a:tc>
                <a:tc>
                  <a:txBody>
                    <a:bodyPr/>
                    <a:lstStyle/>
                    <a:p>
                      <a:pPr algn="l"/>
                      <a:r>
                        <a:rPr lang="en-US" sz="1400">
                          <a:effectLst/>
                          <a:latin typeface="Liberation Sans" panose="020B0604020202020204" pitchFamily="34" charset="0"/>
                        </a:rPr>
                        <a:t>Both</a:t>
                      </a:r>
                    </a:p>
                  </a:txBody>
                  <a:tcPr marL="69630" marR="69630" marT="34815" marB="34815" anchor="ctr"/>
                </a:tc>
                <a:tc>
                  <a:txBody>
                    <a:bodyPr/>
                    <a:lstStyle/>
                    <a:p>
                      <a:pPr algn="l"/>
                      <a:r>
                        <a:rPr lang="en-US" sz="1400">
                          <a:effectLst/>
                          <a:latin typeface="Liberation Sans" panose="020B0604020202020204" pitchFamily="34" charset="0"/>
                        </a:rPr>
                        <a:t>Model decisions and outcomes</a:t>
                      </a:r>
                    </a:p>
                  </a:txBody>
                  <a:tcPr marL="69630" marR="69630" marT="34815" marB="34815" anchor="ctr"/>
                </a:tc>
                <a:tc>
                  <a:txBody>
                    <a:bodyPr/>
                    <a:lstStyle/>
                    <a:p>
                      <a:pPr algn="l"/>
                      <a:r>
                        <a:rPr lang="en-US" sz="1400" dirty="0">
                          <a:effectLst/>
                          <a:latin typeface="Liberation Sans" panose="020B0604020202020204" pitchFamily="34" charset="0"/>
                        </a:rPr>
                        <a:t>Tree-like structure with decisions and outcomes</a:t>
                      </a:r>
                    </a:p>
                  </a:txBody>
                  <a:tcPr marL="69630" marR="69630" marT="34815" marB="34815" anchor="ctr"/>
                </a:tc>
                <a:tc>
                  <a:txBody>
                    <a:bodyPr/>
                    <a:lstStyle/>
                    <a:p>
                      <a:pPr algn="l"/>
                      <a:r>
                        <a:rPr lang="en-US" sz="1400" dirty="0">
                          <a:effectLst/>
                          <a:latin typeface="Liberation Sans" panose="020B0604020202020204" pitchFamily="34" charset="0"/>
                        </a:rPr>
                        <a:t>Classification and Regression tasks</a:t>
                      </a:r>
                    </a:p>
                  </a:txBody>
                  <a:tcPr marL="69630" marR="69630" marT="34815" marB="34815" anchor="ctr"/>
                </a:tc>
                <a:extLst>
                  <a:ext uri="{0D108BD9-81ED-4DB2-BD59-A6C34878D82A}">
                    <a16:rowId xmlns:a16="http://schemas.microsoft.com/office/drawing/2014/main" val="2308670875"/>
                  </a:ext>
                </a:extLst>
              </a:tr>
              <a:tr h="1114083">
                <a:tc>
                  <a:txBody>
                    <a:bodyPr/>
                    <a:lstStyle/>
                    <a:p>
                      <a:pPr algn="ctr"/>
                      <a:r>
                        <a:rPr lang="en-US" sz="1400" b="1" dirty="0">
                          <a:effectLst/>
                          <a:latin typeface="Liberation Sans" panose="020B0604020202020204" pitchFamily="34" charset="0"/>
                        </a:rPr>
                        <a:t>Random Forests</a:t>
                      </a:r>
                    </a:p>
                  </a:txBody>
                  <a:tcPr marL="69630" marR="69630" marT="34815" marB="34815" anchor="ctr"/>
                </a:tc>
                <a:tc>
                  <a:txBody>
                    <a:bodyPr/>
                    <a:lstStyle/>
                    <a:p>
                      <a:pPr algn="l"/>
                      <a:r>
                        <a:rPr lang="en-US" sz="1400">
                          <a:effectLst/>
                          <a:latin typeface="Liberation Sans" panose="020B0604020202020204" pitchFamily="34" charset="0"/>
                        </a:rPr>
                        <a:t>Both</a:t>
                      </a:r>
                    </a:p>
                  </a:txBody>
                  <a:tcPr marL="69630" marR="69630" marT="34815" marB="34815" anchor="ctr"/>
                </a:tc>
                <a:tc>
                  <a:txBody>
                    <a:bodyPr/>
                    <a:lstStyle/>
                    <a:p>
                      <a:pPr algn="l"/>
                      <a:r>
                        <a:rPr lang="en-US" sz="1400">
                          <a:effectLst/>
                          <a:latin typeface="Liberation Sans" panose="020B0604020202020204" pitchFamily="34" charset="0"/>
                        </a:rPr>
                        <a:t>Improve classification and regression accuracy</a:t>
                      </a:r>
                    </a:p>
                  </a:txBody>
                  <a:tcPr marL="69630" marR="69630" marT="34815" marB="34815" anchor="ctr"/>
                </a:tc>
                <a:tc>
                  <a:txBody>
                    <a:bodyPr/>
                    <a:lstStyle/>
                    <a:p>
                      <a:pPr algn="l"/>
                      <a:r>
                        <a:rPr lang="en-US" sz="1400">
                          <a:effectLst/>
                          <a:latin typeface="Liberation Sans" panose="020B0604020202020204" pitchFamily="34" charset="0"/>
                        </a:rPr>
                        <a:t>Combining multiple decision trees</a:t>
                      </a:r>
                    </a:p>
                  </a:txBody>
                  <a:tcPr marL="69630" marR="69630" marT="34815" marB="34815" anchor="ctr"/>
                </a:tc>
                <a:tc>
                  <a:txBody>
                    <a:bodyPr/>
                    <a:lstStyle/>
                    <a:p>
                      <a:pPr algn="l"/>
                      <a:r>
                        <a:rPr lang="en-US" sz="1400" dirty="0">
                          <a:effectLst/>
                          <a:latin typeface="Liberation Sans" panose="020B0604020202020204" pitchFamily="34" charset="0"/>
                        </a:rPr>
                        <a:t>Reducing overfitting, improving prediction accuracy</a:t>
                      </a:r>
                    </a:p>
                  </a:txBody>
                  <a:tcPr marL="69630" marR="69630" marT="34815" marB="34815" anchor="ctr"/>
                </a:tc>
                <a:extLst>
                  <a:ext uri="{0D108BD9-81ED-4DB2-BD59-A6C34878D82A}">
                    <a16:rowId xmlns:a16="http://schemas.microsoft.com/office/drawing/2014/main" val="2380705849"/>
                  </a:ext>
                </a:extLst>
              </a:tr>
            </a:tbl>
          </a:graphicData>
        </a:graphic>
      </p:graphicFrame>
    </p:spTree>
    <p:extLst>
      <p:ext uri="{BB962C8B-B14F-4D97-AF65-F5344CB8AC3E}">
        <p14:creationId xmlns:p14="http://schemas.microsoft.com/office/powerpoint/2010/main" val="662003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Supervised Machine Learning </a:t>
            </a:r>
            <a:r>
              <a:rPr lang="en-US" b="1" dirty="0" smtClean="0"/>
              <a:t>Algorithms</a:t>
            </a:r>
            <a:r>
              <a:rPr lang="pl-PL" b="1" dirty="0" smtClean="0"/>
              <a:t> – Comparison</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48</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8542750"/>
              </p:ext>
            </p:extLst>
          </p:nvPr>
        </p:nvGraphicFramePr>
        <p:xfrm>
          <a:off x="228600" y="1448827"/>
          <a:ext cx="8763000" cy="4614276"/>
        </p:xfrm>
        <a:graphic>
          <a:graphicData uri="http://schemas.openxmlformats.org/drawingml/2006/table">
            <a:tbl>
              <a:tblPr>
                <a:tableStyleId>{5940675A-B579-460E-94D1-54222C63F5DA}</a:tableStyleId>
              </a:tblPr>
              <a:tblGrid>
                <a:gridCol w="1752600">
                  <a:extLst>
                    <a:ext uri="{9D8B030D-6E8A-4147-A177-3AD203B41FA5}">
                      <a16:colId xmlns:a16="http://schemas.microsoft.com/office/drawing/2014/main" val="1188541645"/>
                    </a:ext>
                  </a:extLst>
                </a:gridCol>
                <a:gridCol w="1752600">
                  <a:extLst>
                    <a:ext uri="{9D8B030D-6E8A-4147-A177-3AD203B41FA5}">
                      <a16:colId xmlns:a16="http://schemas.microsoft.com/office/drawing/2014/main" val="3301297865"/>
                    </a:ext>
                  </a:extLst>
                </a:gridCol>
                <a:gridCol w="1752600">
                  <a:extLst>
                    <a:ext uri="{9D8B030D-6E8A-4147-A177-3AD203B41FA5}">
                      <a16:colId xmlns:a16="http://schemas.microsoft.com/office/drawing/2014/main" val="2832960742"/>
                    </a:ext>
                  </a:extLst>
                </a:gridCol>
                <a:gridCol w="1752600">
                  <a:extLst>
                    <a:ext uri="{9D8B030D-6E8A-4147-A177-3AD203B41FA5}">
                      <a16:colId xmlns:a16="http://schemas.microsoft.com/office/drawing/2014/main" val="1355557878"/>
                    </a:ext>
                  </a:extLst>
                </a:gridCol>
                <a:gridCol w="1752600">
                  <a:extLst>
                    <a:ext uri="{9D8B030D-6E8A-4147-A177-3AD203B41FA5}">
                      <a16:colId xmlns:a16="http://schemas.microsoft.com/office/drawing/2014/main" val="2474616352"/>
                    </a:ext>
                  </a:extLst>
                </a:gridCol>
              </a:tblGrid>
              <a:tr h="487411">
                <a:tc>
                  <a:txBody>
                    <a:bodyPr/>
                    <a:lstStyle/>
                    <a:p>
                      <a:pPr algn="ctr"/>
                      <a:r>
                        <a:rPr lang="en-US" sz="1400" b="1" dirty="0">
                          <a:effectLst/>
                          <a:latin typeface="Liberation Sans" panose="020B0604020202020204" pitchFamily="34" charset="0"/>
                        </a:rPr>
                        <a:t>Algorithm</a:t>
                      </a:r>
                    </a:p>
                  </a:txBody>
                  <a:tcPr marL="69630" marR="69630" marT="34815" marB="34815" anchor="ctr"/>
                </a:tc>
                <a:tc>
                  <a:txBody>
                    <a:bodyPr/>
                    <a:lstStyle/>
                    <a:p>
                      <a:pPr algn="ctr"/>
                      <a:r>
                        <a:rPr lang="en-US" sz="1400" b="1" dirty="0">
                          <a:effectLst/>
                          <a:latin typeface="Liberation Sans" panose="020B0604020202020204" pitchFamily="34" charset="0"/>
                        </a:rPr>
                        <a:t>Regression,</a:t>
                      </a:r>
                      <a:br>
                        <a:rPr lang="en-US" sz="1400" b="1" dirty="0">
                          <a:effectLst/>
                          <a:latin typeface="Liberation Sans" panose="020B0604020202020204" pitchFamily="34" charset="0"/>
                        </a:rPr>
                      </a:br>
                      <a:r>
                        <a:rPr lang="en-US" sz="1400" b="1" dirty="0">
                          <a:effectLst/>
                          <a:latin typeface="Liberation Sans" panose="020B0604020202020204" pitchFamily="34" charset="0"/>
                        </a:rPr>
                        <a:t>Classification</a:t>
                      </a:r>
                    </a:p>
                  </a:txBody>
                  <a:tcPr marL="69630" marR="69630" marT="34815" marB="34815" anchor="ctr"/>
                </a:tc>
                <a:tc>
                  <a:txBody>
                    <a:bodyPr/>
                    <a:lstStyle/>
                    <a:p>
                      <a:pPr algn="ctr"/>
                      <a:r>
                        <a:rPr lang="en-US" sz="1400" b="1" dirty="0">
                          <a:effectLst/>
                          <a:latin typeface="Liberation Sans" panose="020B0604020202020204" pitchFamily="34" charset="0"/>
                        </a:rPr>
                        <a:t>Purpose</a:t>
                      </a:r>
                    </a:p>
                  </a:txBody>
                  <a:tcPr marL="69630" marR="69630" marT="34815" marB="34815" anchor="ctr"/>
                </a:tc>
                <a:tc>
                  <a:txBody>
                    <a:bodyPr/>
                    <a:lstStyle/>
                    <a:p>
                      <a:pPr algn="ctr"/>
                      <a:r>
                        <a:rPr lang="en-US" sz="1400" b="1" dirty="0">
                          <a:effectLst/>
                          <a:latin typeface="Liberation Sans" panose="020B0604020202020204" pitchFamily="34" charset="0"/>
                        </a:rPr>
                        <a:t>Method</a:t>
                      </a:r>
                    </a:p>
                  </a:txBody>
                  <a:tcPr marL="69630" marR="69630" marT="34815" marB="34815" anchor="ctr"/>
                </a:tc>
                <a:tc>
                  <a:txBody>
                    <a:bodyPr/>
                    <a:lstStyle/>
                    <a:p>
                      <a:pPr algn="ctr"/>
                      <a:r>
                        <a:rPr lang="en-US" sz="1400" b="1" dirty="0">
                          <a:effectLst/>
                          <a:latin typeface="Liberation Sans" panose="020B0604020202020204" pitchFamily="34" charset="0"/>
                        </a:rPr>
                        <a:t>Use Cases</a:t>
                      </a:r>
                    </a:p>
                  </a:txBody>
                  <a:tcPr marL="69630" marR="69630" marT="34815" marB="34815" anchor="ctr"/>
                </a:tc>
                <a:extLst>
                  <a:ext uri="{0D108BD9-81ED-4DB2-BD59-A6C34878D82A}">
                    <a16:rowId xmlns:a16="http://schemas.microsoft.com/office/drawing/2014/main" val="657702900"/>
                  </a:ext>
                </a:extLst>
              </a:tr>
              <a:tr h="905193">
                <a:tc>
                  <a:txBody>
                    <a:bodyPr/>
                    <a:lstStyle/>
                    <a:p>
                      <a:pPr algn="ctr"/>
                      <a:r>
                        <a:rPr lang="en-US" sz="1400" b="1" dirty="0">
                          <a:effectLst/>
                          <a:latin typeface="Liberation Sans" panose="020B0604020202020204" pitchFamily="34" charset="0"/>
                        </a:rPr>
                        <a:t>SVM</a:t>
                      </a:r>
                      <a:endParaRPr lang="en-US" sz="1400" dirty="0">
                        <a:effectLst/>
                        <a:latin typeface="Liberation Sans" panose="020B0604020202020204" pitchFamily="34" charset="0"/>
                      </a:endParaRPr>
                    </a:p>
                  </a:txBody>
                  <a:tcPr anchor="ctr"/>
                </a:tc>
                <a:tc>
                  <a:txBody>
                    <a:bodyPr/>
                    <a:lstStyle/>
                    <a:p>
                      <a:pPr algn="l"/>
                      <a:r>
                        <a:rPr lang="en-US" sz="1400" dirty="0">
                          <a:effectLst/>
                          <a:latin typeface="Liberation Sans" panose="020B0604020202020204" pitchFamily="34" charset="0"/>
                        </a:rPr>
                        <a:t>Both</a:t>
                      </a:r>
                    </a:p>
                  </a:txBody>
                  <a:tcPr anchor="ctr"/>
                </a:tc>
                <a:tc>
                  <a:txBody>
                    <a:bodyPr/>
                    <a:lstStyle/>
                    <a:p>
                      <a:pPr algn="l"/>
                      <a:r>
                        <a:rPr lang="en-US" sz="1400">
                          <a:effectLst/>
                          <a:latin typeface="Liberation Sans" panose="020B0604020202020204" pitchFamily="34" charset="0"/>
                        </a:rPr>
                        <a:t>Create hyperplane for classification or predict continuous values</a:t>
                      </a:r>
                    </a:p>
                  </a:txBody>
                  <a:tcPr anchor="ctr"/>
                </a:tc>
                <a:tc>
                  <a:txBody>
                    <a:bodyPr/>
                    <a:lstStyle/>
                    <a:p>
                      <a:pPr algn="l"/>
                      <a:r>
                        <a:rPr lang="en-US" sz="1400">
                          <a:effectLst/>
                          <a:latin typeface="Liberation Sans" panose="020B0604020202020204" pitchFamily="34" charset="0"/>
                        </a:rPr>
                        <a:t>Maximizing margin between classes or predicting continuous values</a:t>
                      </a:r>
                    </a:p>
                  </a:txBody>
                  <a:tcPr anchor="ctr"/>
                </a:tc>
                <a:tc>
                  <a:txBody>
                    <a:bodyPr/>
                    <a:lstStyle/>
                    <a:p>
                      <a:pPr algn="l"/>
                      <a:r>
                        <a:rPr lang="en-US" sz="1400">
                          <a:effectLst/>
                          <a:latin typeface="Liberation Sans" panose="020B0604020202020204" pitchFamily="34" charset="0"/>
                        </a:rPr>
                        <a:t>Classification and Regression tasks</a:t>
                      </a:r>
                    </a:p>
                  </a:txBody>
                  <a:tcPr anchor="ctr"/>
                </a:tc>
                <a:extLst>
                  <a:ext uri="{0D108BD9-81ED-4DB2-BD59-A6C34878D82A}">
                    <a16:rowId xmlns:a16="http://schemas.microsoft.com/office/drawing/2014/main" val="4119869118"/>
                  </a:ext>
                </a:extLst>
              </a:tr>
              <a:tr h="1114083">
                <a:tc>
                  <a:txBody>
                    <a:bodyPr/>
                    <a:lstStyle/>
                    <a:p>
                      <a:pPr algn="ctr"/>
                      <a:r>
                        <a:rPr lang="en-US" sz="1400" b="1">
                          <a:effectLst/>
                          <a:latin typeface="Liberation Sans" panose="020B0604020202020204" pitchFamily="34" charset="0"/>
                        </a:rPr>
                        <a:t>KNN</a:t>
                      </a:r>
                      <a:endParaRPr lang="en-US" sz="1400">
                        <a:effectLst/>
                        <a:latin typeface="Liberation Sans" panose="020B0604020202020204" pitchFamily="34" charset="0"/>
                      </a:endParaRPr>
                    </a:p>
                  </a:txBody>
                  <a:tcPr anchor="ctr"/>
                </a:tc>
                <a:tc>
                  <a:txBody>
                    <a:bodyPr/>
                    <a:lstStyle/>
                    <a:p>
                      <a:pPr algn="l"/>
                      <a:r>
                        <a:rPr lang="en-US" sz="1400">
                          <a:effectLst/>
                          <a:latin typeface="Liberation Sans" panose="020B0604020202020204" pitchFamily="34" charset="0"/>
                        </a:rPr>
                        <a:t>Both</a:t>
                      </a:r>
                    </a:p>
                  </a:txBody>
                  <a:tcPr anchor="ctr"/>
                </a:tc>
                <a:tc>
                  <a:txBody>
                    <a:bodyPr/>
                    <a:lstStyle/>
                    <a:p>
                      <a:pPr algn="l"/>
                      <a:r>
                        <a:rPr lang="en-US" sz="1400" dirty="0">
                          <a:effectLst/>
                          <a:latin typeface="Liberation Sans" panose="020B0604020202020204" pitchFamily="34" charset="0"/>
                        </a:rPr>
                        <a:t>Predict class or value based on k closest neighbors</a:t>
                      </a:r>
                    </a:p>
                  </a:txBody>
                  <a:tcPr anchor="ctr"/>
                </a:tc>
                <a:tc>
                  <a:txBody>
                    <a:bodyPr/>
                    <a:lstStyle/>
                    <a:p>
                      <a:pPr algn="l"/>
                      <a:r>
                        <a:rPr lang="en-US" sz="1400" dirty="0">
                          <a:effectLst/>
                          <a:latin typeface="Liberation Sans" panose="020B0604020202020204" pitchFamily="34" charset="0"/>
                        </a:rPr>
                        <a:t>Finding k closest neighbors and predicting based on majority or average</a:t>
                      </a:r>
                    </a:p>
                  </a:txBody>
                  <a:tcPr anchor="ctr"/>
                </a:tc>
                <a:tc>
                  <a:txBody>
                    <a:bodyPr/>
                    <a:lstStyle/>
                    <a:p>
                      <a:pPr algn="l"/>
                      <a:r>
                        <a:rPr lang="en-US" sz="1400">
                          <a:effectLst/>
                          <a:latin typeface="Liberation Sans" panose="020B0604020202020204" pitchFamily="34" charset="0"/>
                        </a:rPr>
                        <a:t>Classification and Regression tasks, sensitive to noisy data</a:t>
                      </a:r>
                    </a:p>
                  </a:txBody>
                  <a:tcPr anchor="ctr"/>
                </a:tc>
                <a:extLst>
                  <a:ext uri="{0D108BD9-81ED-4DB2-BD59-A6C34878D82A}">
                    <a16:rowId xmlns:a16="http://schemas.microsoft.com/office/drawing/2014/main" val="822617069"/>
                  </a:ext>
                </a:extLst>
              </a:tr>
              <a:tr h="905193">
                <a:tc>
                  <a:txBody>
                    <a:bodyPr/>
                    <a:lstStyle/>
                    <a:p>
                      <a:pPr algn="ctr"/>
                      <a:r>
                        <a:rPr lang="en-US" sz="1400" b="1">
                          <a:effectLst/>
                          <a:latin typeface="Liberation Sans" panose="020B0604020202020204" pitchFamily="34" charset="0"/>
                        </a:rPr>
                        <a:t>Gradient Boosting</a:t>
                      </a:r>
                      <a:endParaRPr lang="en-US" sz="1400">
                        <a:effectLst/>
                        <a:latin typeface="Liberation Sans" panose="020B0604020202020204" pitchFamily="34" charset="0"/>
                      </a:endParaRPr>
                    </a:p>
                  </a:txBody>
                  <a:tcPr anchor="ctr"/>
                </a:tc>
                <a:tc>
                  <a:txBody>
                    <a:bodyPr/>
                    <a:lstStyle/>
                    <a:p>
                      <a:pPr algn="l"/>
                      <a:r>
                        <a:rPr lang="en-US" sz="1400">
                          <a:effectLst/>
                          <a:latin typeface="Liberation Sans" panose="020B0604020202020204" pitchFamily="34" charset="0"/>
                        </a:rPr>
                        <a:t>Both</a:t>
                      </a:r>
                    </a:p>
                  </a:txBody>
                  <a:tcPr anchor="ctr"/>
                </a:tc>
                <a:tc>
                  <a:txBody>
                    <a:bodyPr/>
                    <a:lstStyle/>
                    <a:p>
                      <a:pPr algn="l"/>
                      <a:r>
                        <a:rPr lang="en-US" sz="1400">
                          <a:effectLst/>
                          <a:latin typeface="Liberation Sans" panose="020B0604020202020204" pitchFamily="34" charset="0"/>
                        </a:rPr>
                        <a:t>Combine weak learners to create strong model</a:t>
                      </a:r>
                    </a:p>
                  </a:txBody>
                  <a:tcPr anchor="ctr"/>
                </a:tc>
                <a:tc>
                  <a:txBody>
                    <a:bodyPr/>
                    <a:lstStyle/>
                    <a:p>
                      <a:pPr algn="l"/>
                      <a:r>
                        <a:rPr lang="en-US" sz="1400">
                          <a:effectLst/>
                          <a:latin typeface="Liberation Sans" panose="020B0604020202020204" pitchFamily="34" charset="0"/>
                        </a:rPr>
                        <a:t>Iteratively correcting errors with new models</a:t>
                      </a:r>
                    </a:p>
                  </a:txBody>
                  <a:tcPr anchor="ctr"/>
                </a:tc>
                <a:tc>
                  <a:txBody>
                    <a:bodyPr/>
                    <a:lstStyle/>
                    <a:p>
                      <a:pPr algn="l"/>
                      <a:r>
                        <a:rPr lang="en-US" sz="1400" dirty="0">
                          <a:effectLst/>
                          <a:latin typeface="Liberation Sans" panose="020B0604020202020204" pitchFamily="34" charset="0"/>
                        </a:rPr>
                        <a:t>Classification and Regression tasks to improve prediction accuracy</a:t>
                      </a:r>
                    </a:p>
                  </a:txBody>
                  <a:tcPr anchor="ctr"/>
                </a:tc>
                <a:extLst>
                  <a:ext uri="{0D108BD9-81ED-4DB2-BD59-A6C34878D82A}">
                    <a16:rowId xmlns:a16="http://schemas.microsoft.com/office/drawing/2014/main" val="2308670875"/>
                  </a:ext>
                </a:extLst>
              </a:tr>
              <a:tr h="1114083">
                <a:tc>
                  <a:txBody>
                    <a:bodyPr/>
                    <a:lstStyle/>
                    <a:p>
                      <a:pPr algn="ctr"/>
                      <a:r>
                        <a:rPr lang="en-US" sz="1400" b="1">
                          <a:effectLst/>
                          <a:latin typeface="Liberation Sans" panose="020B0604020202020204" pitchFamily="34" charset="0"/>
                        </a:rPr>
                        <a:t>Naive Bayes</a:t>
                      </a:r>
                      <a:endParaRPr lang="en-US" sz="1400">
                        <a:effectLst/>
                        <a:latin typeface="Liberation Sans" panose="020B0604020202020204" pitchFamily="34" charset="0"/>
                      </a:endParaRPr>
                    </a:p>
                  </a:txBody>
                  <a:tcPr anchor="ctr"/>
                </a:tc>
                <a:tc>
                  <a:txBody>
                    <a:bodyPr/>
                    <a:lstStyle/>
                    <a:p>
                      <a:pPr algn="l"/>
                      <a:r>
                        <a:rPr lang="en-US" sz="1400">
                          <a:effectLst/>
                          <a:latin typeface="Liberation Sans" panose="020B0604020202020204" pitchFamily="34" charset="0"/>
                        </a:rPr>
                        <a:t>Classification</a:t>
                      </a:r>
                    </a:p>
                  </a:txBody>
                  <a:tcPr anchor="ctr"/>
                </a:tc>
                <a:tc>
                  <a:txBody>
                    <a:bodyPr/>
                    <a:lstStyle/>
                    <a:p>
                      <a:pPr algn="l"/>
                      <a:r>
                        <a:rPr lang="en-US" sz="1400">
                          <a:effectLst/>
                          <a:latin typeface="Liberation Sans" panose="020B0604020202020204" pitchFamily="34" charset="0"/>
                        </a:rPr>
                        <a:t>Predict class based on feature independence assumption</a:t>
                      </a:r>
                    </a:p>
                  </a:txBody>
                  <a:tcPr anchor="ctr"/>
                </a:tc>
                <a:tc>
                  <a:txBody>
                    <a:bodyPr/>
                    <a:lstStyle/>
                    <a:p>
                      <a:pPr algn="l"/>
                      <a:r>
                        <a:rPr lang="en-US" sz="1400">
                          <a:effectLst/>
                          <a:latin typeface="Liberation Sans" panose="020B0604020202020204" pitchFamily="34" charset="0"/>
                        </a:rPr>
                        <a:t>Bayes' theorem with feature independence assumption</a:t>
                      </a:r>
                    </a:p>
                  </a:txBody>
                  <a:tcPr anchor="ctr"/>
                </a:tc>
                <a:tc>
                  <a:txBody>
                    <a:bodyPr/>
                    <a:lstStyle/>
                    <a:p>
                      <a:pPr algn="l"/>
                      <a:r>
                        <a:rPr lang="en-US" sz="1400" dirty="0">
                          <a:effectLst/>
                          <a:latin typeface="Liberation Sans" panose="020B0604020202020204" pitchFamily="34" charset="0"/>
                        </a:rPr>
                        <a:t>Text classification, spam filtering, sentiment analysis, medical</a:t>
                      </a:r>
                    </a:p>
                  </a:txBody>
                  <a:tcPr anchor="ctr"/>
                </a:tc>
                <a:extLst>
                  <a:ext uri="{0D108BD9-81ED-4DB2-BD59-A6C34878D82A}">
                    <a16:rowId xmlns:a16="http://schemas.microsoft.com/office/drawing/2014/main" val="2380705849"/>
                  </a:ext>
                </a:extLst>
              </a:tr>
            </a:tbl>
          </a:graphicData>
        </a:graphic>
      </p:graphicFrame>
    </p:spTree>
    <p:extLst>
      <p:ext uri="{BB962C8B-B14F-4D97-AF65-F5344CB8AC3E}">
        <p14:creationId xmlns:p14="http://schemas.microsoft.com/office/powerpoint/2010/main" val="17211491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en-US" b="1" dirty="0"/>
              <a:t>Training a Supervised Learning Model: Key Steps</a:t>
            </a:r>
          </a:p>
          <a:p>
            <a:r>
              <a:rPr lang="en-US" dirty="0"/>
              <a:t>The goal of Supervised learning is to generalize well to unseen data. </a:t>
            </a:r>
            <a:endParaRPr lang="pl-PL" dirty="0" smtClean="0"/>
          </a:p>
          <a:p>
            <a:r>
              <a:rPr lang="en-US" dirty="0" smtClean="0"/>
              <a:t>Training </a:t>
            </a:r>
            <a:r>
              <a:rPr lang="en-US" dirty="0"/>
              <a:t>a model for supervised learning involves several crucial steps, each designed to prepare the model to make accurate predictions or decisions based on labeled data. </a:t>
            </a:r>
            <a:endParaRPr lang="pl-PL" dirty="0" smtClean="0"/>
          </a:p>
          <a:p>
            <a:pPr marL="0" indent="0">
              <a:buNone/>
            </a:pPr>
            <a:endParaRPr lang="pl-PL" dirty="0" smtClean="0"/>
          </a:p>
          <a:p>
            <a:pPr marL="0" indent="0">
              <a:buNone/>
            </a:pPr>
            <a:r>
              <a:rPr lang="pl-PL" b="1" dirty="0" smtClean="0"/>
              <a:t>1. </a:t>
            </a:r>
            <a:r>
              <a:rPr lang="en-US" b="1" dirty="0" smtClean="0"/>
              <a:t>Data </a:t>
            </a:r>
            <a:r>
              <a:rPr lang="en-US" b="1" dirty="0"/>
              <a:t>Collection and Preprocessing: </a:t>
            </a:r>
            <a:r>
              <a:rPr lang="en-US" dirty="0"/>
              <a:t>Gather a labeled dataset consisting of input features and target output labels. Clean the data, handle missing values, and scale features as needed to ensure high quality for supervised learning algorithms.</a:t>
            </a:r>
          </a:p>
          <a:p>
            <a:pPr marL="0" indent="0">
              <a:buNone/>
            </a:pPr>
            <a:endParaRPr lang="pl-PL" dirty="0" smtClean="0"/>
          </a:p>
          <a:p>
            <a:pPr marL="0" indent="0">
              <a:buNone/>
            </a:pPr>
            <a:r>
              <a:rPr lang="pl-PL" b="1" dirty="0" smtClean="0"/>
              <a:t>2. </a:t>
            </a:r>
            <a:r>
              <a:rPr lang="en-US" b="1" dirty="0" smtClean="0"/>
              <a:t>Splitting </a:t>
            </a:r>
            <a:r>
              <a:rPr lang="en-US" b="1" dirty="0"/>
              <a:t>the Data: </a:t>
            </a:r>
            <a:r>
              <a:rPr lang="en-US" dirty="0"/>
              <a:t>Divide the data into training set (80%) and the test set (20%).</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49</a:t>
            </a:fld>
            <a:endParaRPr lang="en-US" dirty="0"/>
          </a:p>
        </p:txBody>
      </p:sp>
    </p:spTree>
    <p:extLst>
      <p:ext uri="{BB962C8B-B14F-4D97-AF65-F5344CB8AC3E}">
        <p14:creationId xmlns:p14="http://schemas.microsoft.com/office/powerpoint/2010/main" val="3922142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lgn="just">
              <a:buNone/>
            </a:pPr>
            <a:r>
              <a:rPr lang="en-US" b="1" dirty="0"/>
              <a:t>Supervised Learning</a:t>
            </a:r>
          </a:p>
          <a:p>
            <a:pPr marL="0" indent="0">
              <a:buNone/>
            </a:pPr>
            <a:r>
              <a:rPr lang="en-US" dirty="0"/>
              <a:t>Example: decision trees tools that create rules</a:t>
            </a:r>
          </a:p>
          <a:p>
            <a:r>
              <a:rPr lang="tr-TR" b="1" dirty="0">
                <a:solidFill>
                  <a:srgbClr val="C00000"/>
                </a:solidFill>
              </a:rPr>
              <a:t>Prediction of future cases: </a:t>
            </a:r>
            <a:r>
              <a:rPr lang="tr-TR" dirty="0"/>
              <a:t>Use the rule to predict the output for future inputs</a:t>
            </a:r>
          </a:p>
          <a:p>
            <a:r>
              <a:rPr lang="tr-TR" b="1" dirty="0">
                <a:solidFill>
                  <a:srgbClr val="C00000"/>
                </a:solidFill>
              </a:rPr>
              <a:t>Knowledge extraction: </a:t>
            </a:r>
            <a:r>
              <a:rPr lang="tr-TR" dirty="0"/>
              <a:t>The rule is easy to understand</a:t>
            </a:r>
          </a:p>
          <a:p>
            <a:r>
              <a:rPr lang="tr-TR" b="1" dirty="0">
                <a:solidFill>
                  <a:srgbClr val="C00000"/>
                </a:solidFill>
              </a:rPr>
              <a:t>Compression:</a:t>
            </a:r>
            <a:r>
              <a:rPr lang="tr-TR" b="1" dirty="0"/>
              <a:t> </a:t>
            </a:r>
            <a:r>
              <a:rPr lang="tr-TR" dirty="0"/>
              <a:t>The rule is simpler than the data it explains</a:t>
            </a:r>
          </a:p>
          <a:p>
            <a:r>
              <a:rPr lang="tr-TR" b="1" dirty="0">
                <a:solidFill>
                  <a:srgbClr val="C00000"/>
                </a:solidFill>
              </a:rPr>
              <a:t>Outlier detection: </a:t>
            </a:r>
            <a:r>
              <a:rPr lang="tr-TR" dirty="0"/>
              <a:t>Exceptions that are not covered by the rule, e.g., fraud</a:t>
            </a:r>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a:t>
            </a:fld>
            <a:endParaRPr lang="en-US" dirty="0"/>
          </a:p>
        </p:txBody>
      </p:sp>
      <p:pic>
        <p:nvPicPr>
          <p:cNvPr id="29698" name="Picture 2" descr="Types of Machine Learning - Supervised, Unsupervised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2212" y="3962400"/>
            <a:ext cx="4591116"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Training a Supervised Learning Model: Key Steps</a:t>
            </a:r>
          </a:p>
          <a:p>
            <a:pPr marL="0" indent="0">
              <a:buNone/>
            </a:pPr>
            <a:endParaRPr lang="pl-PL" dirty="0" smtClean="0"/>
          </a:p>
          <a:p>
            <a:pPr marL="0" indent="0">
              <a:buNone/>
            </a:pPr>
            <a:r>
              <a:rPr lang="pl-PL" b="1" dirty="0" smtClean="0"/>
              <a:t>3. </a:t>
            </a:r>
            <a:r>
              <a:rPr lang="en-US" b="1" dirty="0" smtClean="0"/>
              <a:t>Choosing </a:t>
            </a:r>
            <a:r>
              <a:rPr lang="en-US" b="1" dirty="0"/>
              <a:t>the Model: </a:t>
            </a:r>
            <a:r>
              <a:rPr lang="en-US" dirty="0"/>
              <a:t>Select appropriate algorithms based on the problem type. This step is crucial for effective supervised learning in AI</a:t>
            </a:r>
            <a:r>
              <a:rPr lang="en-US" dirty="0" smtClean="0"/>
              <a:t>.</a:t>
            </a:r>
            <a:endParaRPr lang="pl-PL" dirty="0" smtClean="0"/>
          </a:p>
          <a:p>
            <a:pPr marL="0" indent="0">
              <a:buNone/>
            </a:pPr>
            <a:endParaRPr lang="en-US" dirty="0"/>
          </a:p>
          <a:p>
            <a:pPr marL="0" indent="0">
              <a:buNone/>
            </a:pPr>
            <a:r>
              <a:rPr lang="pl-PL" b="1" dirty="0" smtClean="0"/>
              <a:t>4. </a:t>
            </a:r>
            <a:r>
              <a:rPr lang="en-US" b="1" dirty="0" smtClean="0"/>
              <a:t>Training </a:t>
            </a:r>
            <a:r>
              <a:rPr lang="en-US" b="1" dirty="0"/>
              <a:t>the Model: </a:t>
            </a:r>
            <a:r>
              <a:rPr lang="en-US" dirty="0"/>
              <a:t>Feed the model input data and output labels, allowing it to learn patterns by adjusting internal parameters</a:t>
            </a:r>
            <a:r>
              <a:rPr lang="en-US" dirty="0" smtClean="0"/>
              <a:t>.</a:t>
            </a:r>
            <a:endParaRPr lang="pl-PL" dirty="0" smtClean="0"/>
          </a:p>
          <a:p>
            <a:pPr marL="0" indent="0">
              <a:buNone/>
            </a:pPr>
            <a:endParaRPr lang="en-US" dirty="0"/>
          </a:p>
          <a:p>
            <a:pPr marL="0" indent="0">
              <a:buNone/>
            </a:pPr>
            <a:r>
              <a:rPr lang="pl-PL" b="1" dirty="0" smtClean="0"/>
              <a:t>5. </a:t>
            </a:r>
            <a:r>
              <a:rPr lang="en-US" b="1" dirty="0" smtClean="0"/>
              <a:t>Evaluating </a:t>
            </a:r>
            <a:r>
              <a:rPr lang="en-US" b="1" dirty="0"/>
              <a:t>the Model: </a:t>
            </a:r>
            <a:r>
              <a:rPr lang="en-US" dirty="0"/>
              <a:t>Test the trained model on the unseen test set and assess its performance using various metrics.</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50</a:t>
            </a:fld>
            <a:endParaRPr lang="en-US" dirty="0"/>
          </a:p>
        </p:txBody>
      </p:sp>
    </p:spTree>
    <p:extLst>
      <p:ext uri="{BB962C8B-B14F-4D97-AF65-F5344CB8AC3E}">
        <p14:creationId xmlns:p14="http://schemas.microsoft.com/office/powerpoint/2010/main" val="2798990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Training a Supervised Learning Model: Key Steps</a:t>
            </a:r>
          </a:p>
          <a:p>
            <a:pPr marL="0" indent="0">
              <a:buNone/>
            </a:pPr>
            <a:endParaRPr lang="pl-PL" b="1" dirty="0" smtClean="0"/>
          </a:p>
          <a:p>
            <a:pPr marL="0" indent="0">
              <a:buNone/>
            </a:pPr>
            <a:r>
              <a:rPr lang="pl-PL" b="1" dirty="0"/>
              <a:t>6</a:t>
            </a:r>
            <a:r>
              <a:rPr lang="pl-PL" b="1" dirty="0" smtClean="0"/>
              <a:t>. </a:t>
            </a:r>
            <a:r>
              <a:rPr lang="en-US" b="1" dirty="0" err="1" smtClean="0"/>
              <a:t>Hyperparameter</a:t>
            </a:r>
            <a:r>
              <a:rPr lang="en-US" b="1" dirty="0" smtClean="0"/>
              <a:t> </a:t>
            </a:r>
            <a:r>
              <a:rPr lang="en-US" b="1" dirty="0"/>
              <a:t>Tuning: </a:t>
            </a:r>
            <a:r>
              <a:rPr lang="en-US" dirty="0"/>
              <a:t>Adjust settings that control the training process (e.g., learning rate) using techniques like grid search and cross-validation</a:t>
            </a:r>
            <a:r>
              <a:rPr lang="en-US" dirty="0" smtClean="0"/>
              <a:t>.</a:t>
            </a:r>
            <a:endParaRPr lang="pl-PL" dirty="0" smtClean="0"/>
          </a:p>
          <a:p>
            <a:pPr marL="0" indent="0">
              <a:buNone/>
            </a:pPr>
            <a:endParaRPr lang="en-US" dirty="0"/>
          </a:p>
          <a:p>
            <a:pPr marL="0" indent="0">
              <a:buNone/>
            </a:pPr>
            <a:r>
              <a:rPr lang="pl-PL" b="1" dirty="0" smtClean="0"/>
              <a:t>7. </a:t>
            </a:r>
            <a:r>
              <a:rPr lang="en-US" b="1" dirty="0" smtClean="0"/>
              <a:t>Final </a:t>
            </a:r>
            <a:r>
              <a:rPr lang="en-US" b="1" dirty="0"/>
              <a:t>Model Selection and Testing: </a:t>
            </a:r>
            <a:r>
              <a:rPr lang="en-US" dirty="0"/>
              <a:t>Retrain the model on the complete dataset using the best </a:t>
            </a:r>
            <a:r>
              <a:rPr lang="en-US" dirty="0" err="1"/>
              <a:t>hyperparameters</a:t>
            </a:r>
            <a:r>
              <a:rPr lang="en-US" dirty="0"/>
              <a:t> testing its performance on the test set to ensure readiness for deployment</a:t>
            </a:r>
            <a:r>
              <a:rPr lang="en-US" dirty="0" smtClean="0"/>
              <a:t>.</a:t>
            </a:r>
            <a:endParaRPr lang="pl-PL" dirty="0" smtClean="0"/>
          </a:p>
          <a:p>
            <a:pPr marL="0" indent="0">
              <a:buNone/>
            </a:pPr>
            <a:endParaRPr lang="en-US" dirty="0"/>
          </a:p>
          <a:p>
            <a:pPr marL="0" indent="0">
              <a:buNone/>
            </a:pPr>
            <a:r>
              <a:rPr lang="pl-PL" b="1" dirty="0" smtClean="0"/>
              <a:t>8. </a:t>
            </a:r>
            <a:r>
              <a:rPr lang="en-US" b="1" dirty="0" smtClean="0"/>
              <a:t>Model </a:t>
            </a:r>
            <a:r>
              <a:rPr lang="en-US" b="1" dirty="0"/>
              <a:t>Deployment: </a:t>
            </a:r>
            <a:r>
              <a:rPr lang="en-US" dirty="0"/>
              <a:t>Deploy the validated model to make predictions on new, unseen data.</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51</a:t>
            </a:fld>
            <a:endParaRPr lang="en-US" dirty="0"/>
          </a:p>
        </p:txBody>
      </p:sp>
    </p:spTree>
    <p:extLst>
      <p:ext uri="{BB962C8B-B14F-4D97-AF65-F5344CB8AC3E}">
        <p14:creationId xmlns:p14="http://schemas.microsoft.com/office/powerpoint/2010/main" val="25157423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dirty="0" smtClean="0"/>
              <a:t>The </a:t>
            </a:r>
            <a:r>
              <a:rPr lang="en-US" dirty="0"/>
              <a:t>power of </a:t>
            </a:r>
            <a:r>
              <a:rPr lang="en-US" b="1" dirty="0"/>
              <a:t>supervised learning</a:t>
            </a:r>
            <a:r>
              <a:rPr lang="en-US" dirty="0"/>
              <a:t> lies in its ability to accurately predict patterns and make data-driven </a:t>
            </a:r>
            <a:r>
              <a:rPr lang="en-US" dirty="0" smtClean="0"/>
              <a:t>decisions.</a:t>
            </a:r>
            <a:endParaRPr lang="pl-PL" dirty="0"/>
          </a:p>
          <a:p>
            <a:pPr marL="0" indent="0">
              <a:buNone/>
            </a:pPr>
            <a:endParaRPr lang="pl-PL" dirty="0" smtClean="0"/>
          </a:p>
          <a:p>
            <a:pPr marL="0" indent="0">
              <a:buNone/>
            </a:pPr>
            <a:r>
              <a:rPr lang="pl-PL" dirty="0" smtClean="0"/>
              <a:t>A</a:t>
            </a:r>
            <a:r>
              <a:rPr lang="en-US" dirty="0" err="1" smtClean="0"/>
              <a:t>dvantages</a:t>
            </a:r>
            <a:r>
              <a:rPr lang="en-US" dirty="0" smtClean="0"/>
              <a:t> </a:t>
            </a:r>
            <a:r>
              <a:rPr lang="en-US" dirty="0"/>
              <a:t>of </a:t>
            </a:r>
            <a:r>
              <a:rPr lang="en-US" b="1" dirty="0"/>
              <a:t>supervised </a:t>
            </a:r>
            <a:r>
              <a:rPr lang="en-US" b="1" dirty="0" smtClean="0"/>
              <a:t>learning</a:t>
            </a:r>
            <a:r>
              <a:rPr lang="pl-PL" b="1" dirty="0" smtClean="0"/>
              <a:t>: </a:t>
            </a:r>
            <a:br>
              <a:rPr lang="pl-PL" b="1" dirty="0" smtClean="0"/>
            </a:br>
            <a:r>
              <a:rPr lang="en-US" dirty="0" smtClean="0"/>
              <a:t>Supervised </a:t>
            </a:r>
            <a:r>
              <a:rPr lang="en-US" dirty="0"/>
              <a:t>learning excels in accurately predicting patterns and making data-driven decisions.</a:t>
            </a:r>
          </a:p>
          <a:p>
            <a:r>
              <a:rPr lang="en-US" dirty="0"/>
              <a:t>Labeled training data is crucial for enabling supervised learning models to learn input-output relationships effectively.</a:t>
            </a:r>
          </a:p>
          <a:p>
            <a:r>
              <a:rPr lang="en-US" dirty="0"/>
              <a:t>Supervised machine learning encompasses tasks such as supervised learning classification and supervised learning regression.</a:t>
            </a:r>
          </a:p>
          <a:p>
            <a:r>
              <a:rPr lang="en-US" dirty="0"/>
              <a:t>Applications include complex problems like image recognition and natural language processing.</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52</a:t>
            </a:fld>
            <a:endParaRPr lang="en-US" dirty="0"/>
          </a:p>
        </p:txBody>
      </p:sp>
    </p:spTree>
    <p:extLst>
      <p:ext uri="{BB962C8B-B14F-4D97-AF65-F5344CB8AC3E}">
        <p14:creationId xmlns:p14="http://schemas.microsoft.com/office/powerpoint/2010/main" val="918625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Advantages of Supervised </a:t>
            </a:r>
            <a:r>
              <a:rPr lang="en-US" b="1" dirty="0" smtClean="0"/>
              <a:t>Learning</a:t>
            </a:r>
            <a:r>
              <a:rPr lang="pl-PL" b="1" dirty="0" smtClean="0"/>
              <a:t> (2)</a:t>
            </a:r>
            <a:endParaRPr lang="en-US" b="1" dirty="0"/>
          </a:p>
          <a:p>
            <a:r>
              <a:rPr lang="en-US" dirty="0"/>
              <a:t>Established evaluation metrics (accuracy, precision, recall, F1-score) are essential for assessing supervised learning model performance.</a:t>
            </a:r>
          </a:p>
          <a:p>
            <a:r>
              <a:rPr lang="en-US" dirty="0"/>
              <a:t>Advantages of supervised learning include creating complex models for accurate predictions on new data.</a:t>
            </a:r>
          </a:p>
          <a:p>
            <a:r>
              <a:rPr lang="en-US" dirty="0"/>
              <a:t>Supervised learning requires substantial labeled training data, and its effectiveness hinges on data quality and representativeness.</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53</a:t>
            </a:fld>
            <a:endParaRPr lang="en-US" dirty="0"/>
          </a:p>
        </p:txBody>
      </p:sp>
    </p:spTree>
    <p:extLst>
      <p:ext uri="{BB962C8B-B14F-4D97-AF65-F5344CB8AC3E}">
        <p14:creationId xmlns:p14="http://schemas.microsoft.com/office/powerpoint/2010/main" val="1417268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rPr>
              <a:t>Supervised 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lnSpcReduction="10000"/>
          </a:bodyPr>
          <a:lstStyle/>
          <a:p>
            <a:pPr marL="0" indent="0">
              <a:buNone/>
            </a:pPr>
            <a:r>
              <a:rPr lang="pl-PL" b="1" dirty="0" smtClean="0"/>
              <a:t>Disa</a:t>
            </a:r>
            <a:r>
              <a:rPr lang="en-US" b="1" dirty="0" err="1" smtClean="0"/>
              <a:t>dvantages</a:t>
            </a:r>
            <a:r>
              <a:rPr lang="en-US" b="1" dirty="0" smtClean="0"/>
              <a:t> </a:t>
            </a:r>
            <a:r>
              <a:rPr lang="en-US" b="1" dirty="0"/>
              <a:t>of Supervised </a:t>
            </a:r>
            <a:r>
              <a:rPr lang="en-US" b="1" dirty="0" smtClean="0"/>
              <a:t>Learning</a:t>
            </a:r>
            <a:endParaRPr lang="pl-PL" b="1" dirty="0" smtClean="0"/>
          </a:p>
          <a:p>
            <a:pPr marL="0" indent="0">
              <a:buNone/>
            </a:pPr>
            <a:r>
              <a:rPr lang="en-US" dirty="0"/>
              <a:t>Despite the benefits of supervised learning methods, there are notable disadvantages of supervised learning:</a:t>
            </a:r>
          </a:p>
          <a:p>
            <a:r>
              <a:rPr lang="en-US" b="1" dirty="0" smtClean="0"/>
              <a:t>Overfitting</a:t>
            </a:r>
            <a:r>
              <a:rPr lang="en-US" dirty="0"/>
              <a:t>: Models can </a:t>
            </a:r>
            <a:r>
              <a:rPr lang="en-US" dirty="0" err="1"/>
              <a:t>overfit</a:t>
            </a:r>
            <a:r>
              <a:rPr lang="en-US" dirty="0"/>
              <a:t> training data, leading to poor performance on new data due to capturing noise in supervised machine learning.</a:t>
            </a:r>
          </a:p>
          <a:p>
            <a:r>
              <a:rPr lang="en-US" b="1" dirty="0" smtClean="0"/>
              <a:t>Feature Engineering</a:t>
            </a:r>
            <a:r>
              <a:rPr lang="en-US" dirty="0" smtClean="0"/>
              <a:t>: </a:t>
            </a:r>
            <a:r>
              <a:rPr lang="en-US" dirty="0"/>
              <a:t>Extracting relevant features is crucial but can be time-consuming and requires domain expertise in supervised learning applications.</a:t>
            </a:r>
          </a:p>
          <a:p>
            <a:r>
              <a:rPr lang="en-US" b="1" dirty="0" smtClean="0"/>
              <a:t>Bias </a:t>
            </a:r>
            <a:r>
              <a:rPr lang="en-US" b="1" dirty="0"/>
              <a:t>in Models: </a:t>
            </a:r>
            <a:r>
              <a:rPr lang="en-US" dirty="0"/>
              <a:t>Bias in the training data may result in unfair predictions in supervised learning algorithms.</a:t>
            </a:r>
          </a:p>
          <a:p>
            <a:r>
              <a:rPr lang="en-US" b="1" dirty="0" smtClean="0"/>
              <a:t>Dependence </a:t>
            </a:r>
            <a:r>
              <a:rPr lang="en-US" b="1" dirty="0"/>
              <a:t>on Labeled Data: </a:t>
            </a:r>
            <a:r>
              <a:rPr lang="en-US" dirty="0"/>
              <a:t>Supervised learning relies heavily on labeled training data, which can be costly and time-consuming to obtain, posing a challenge for supervised learning techniques.</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54</a:t>
            </a:fld>
            <a:endParaRPr lang="en-US" dirty="0"/>
          </a:p>
        </p:txBody>
      </p:sp>
    </p:spTree>
    <p:extLst>
      <p:ext uri="{BB962C8B-B14F-4D97-AF65-F5344CB8AC3E}">
        <p14:creationId xmlns:p14="http://schemas.microsoft.com/office/powerpoint/2010/main" val="3771921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Uns</a:t>
            </a:r>
            <a:r>
              <a:rPr lang="pl-PL" sz="4000" b="1" dirty="0" smtClean="0"/>
              <a:t>upervised learning</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55</a:t>
            </a:fld>
            <a:endParaRPr lang="en-US" dirty="0"/>
          </a:p>
        </p:txBody>
      </p:sp>
    </p:spTree>
    <p:extLst>
      <p:ext uri="{BB962C8B-B14F-4D97-AF65-F5344CB8AC3E}">
        <p14:creationId xmlns:p14="http://schemas.microsoft.com/office/powerpoint/2010/main" val="1005807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a:t>
            </a:r>
            <a:r>
              <a:rPr lang="en-US" sz="3000" b="1" dirty="0">
                <a:solidFill>
                  <a:schemeClr val="bg1"/>
                </a:solidFill>
              </a:rPr>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Unsupervised learning </a:t>
            </a:r>
            <a:r>
              <a:rPr lang="pl-PL" dirty="0" smtClean="0"/>
              <a:t>– </a:t>
            </a:r>
            <a:r>
              <a:rPr lang="en-US" dirty="0" smtClean="0"/>
              <a:t>part </a:t>
            </a:r>
            <a:r>
              <a:rPr lang="en-US" dirty="0"/>
              <a:t>of machine learning which works differently from supervised because there is no </a:t>
            </a:r>
            <a:r>
              <a:rPr lang="en-US" dirty="0" smtClean="0"/>
              <a:t>teacher</a:t>
            </a:r>
            <a:r>
              <a:rPr lang="pl-PL" dirty="0" smtClean="0"/>
              <a:t> </a:t>
            </a:r>
            <a:r>
              <a:rPr lang="en-US" dirty="0" smtClean="0"/>
              <a:t>(supervisor</a:t>
            </a:r>
            <a:r>
              <a:rPr lang="en-US" dirty="0"/>
              <a:t>) involved to guide the machine. </a:t>
            </a:r>
            <a:endParaRPr lang="pl-PL" dirty="0" smtClean="0"/>
          </a:p>
          <a:p>
            <a:r>
              <a:rPr lang="en-US" dirty="0" smtClean="0"/>
              <a:t>In </a:t>
            </a:r>
            <a:r>
              <a:rPr lang="en-US" dirty="0"/>
              <a:t>this approach the machine is given with data that has no</a:t>
            </a:r>
            <a:r>
              <a:rPr lang="en-US" b="1" dirty="0"/>
              <a:t> labels</a:t>
            </a:r>
            <a:r>
              <a:rPr lang="en-US" dirty="0"/>
              <a:t> or </a:t>
            </a:r>
            <a:r>
              <a:rPr lang="en-US" b="1" dirty="0"/>
              <a:t>categories</a:t>
            </a:r>
            <a:r>
              <a:rPr lang="en-US" dirty="0"/>
              <a:t>. </a:t>
            </a:r>
            <a:endParaRPr lang="pl-PL" dirty="0" smtClean="0"/>
          </a:p>
          <a:p>
            <a:r>
              <a:rPr lang="en-US" dirty="0" smtClean="0"/>
              <a:t>It </a:t>
            </a:r>
            <a:r>
              <a:rPr lang="en-US" dirty="0"/>
              <a:t>analyzes the data on its own to find patterns, groups or relationships without any prior knowledge. </a:t>
            </a:r>
            <a:endParaRPr lang="pl-PL" dirty="0" smtClean="0"/>
          </a:p>
          <a:p>
            <a:r>
              <a:rPr lang="en-US" dirty="0" smtClean="0"/>
              <a:t>The </a:t>
            </a:r>
            <a:r>
              <a:rPr lang="en-US" dirty="0"/>
              <a:t>machine learns by discovering hidden structures within the data without being told what the correct output should be.</a:t>
            </a:r>
          </a:p>
          <a:p>
            <a:r>
              <a:rPr lang="en-US" dirty="0"/>
              <a:t>For example, unsupervised learning can analyze animal data and group the animals by their traits and behavior. These groups might represent different species which allows the machine to organize animals without any prior labels or categories.</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56</a:t>
            </a:fld>
            <a:endParaRPr lang="en-US" dirty="0"/>
          </a:p>
        </p:txBody>
      </p:sp>
    </p:spTree>
    <p:extLst>
      <p:ext uri="{BB962C8B-B14F-4D97-AF65-F5344CB8AC3E}">
        <p14:creationId xmlns:p14="http://schemas.microsoft.com/office/powerpoint/2010/main" val="1431512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a:t>
            </a:r>
            <a:r>
              <a:rPr lang="en-US" sz="3000" b="1" dirty="0">
                <a:solidFill>
                  <a:schemeClr val="bg1"/>
                </a:solidFill>
              </a:rPr>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r>
              <a:rPr lang="pl-PL" dirty="0" smtClean="0"/>
              <a:t>Example: </a:t>
            </a:r>
            <a:r>
              <a:rPr lang="en-US" dirty="0" smtClean="0"/>
              <a:t>we </a:t>
            </a:r>
            <a:r>
              <a:rPr lang="en-US" dirty="0"/>
              <a:t>have a machine learning model trained on many unlabeled images of dogs and cats. The model has never seen any labeled example that says “dog” or “cat” before so it doesn’t know how these animals look like</a:t>
            </a:r>
            <a:r>
              <a:rPr lang="en-US" dirty="0" smtClean="0"/>
              <a:t>.</a:t>
            </a:r>
            <a:endParaRPr lang="pl-PL" dirty="0" smtClean="0"/>
          </a:p>
          <a:p>
            <a:r>
              <a:rPr lang="en-US" dirty="0"/>
              <a:t>if we give the model a new image that contains both dogs and cats it won’t be able to directly label them as “dog” or “cat.” It will group parts of the image based on similarities and differences in features like shape or texture.</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57</a:t>
            </a:fld>
            <a:endParaRPr lang="en-US" dirty="0"/>
          </a:p>
        </p:txBody>
      </p:sp>
      <p:pic>
        <p:nvPicPr>
          <p:cNvPr id="39938" name="Picture 2" descr="Unsupervised-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3200" t="21506" r="3200" b="9677"/>
          <a:stretch/>
        </p:blipFill>
        <p:spPr bwMode="auto">
          <a:xfrm>
            <a:off x="76200" y="4054475"/>
            <a:ext cx="8915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346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a:t>
            </a:r>
            <a:r>
              <a:rPr lang="en-US" sz="3000" b="1" dirty="0">
                <a:solidFill>
                  <a:schemeClr val="bg1"/>
                </a:solidFill>
              </a:rPr>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r>
              <a:rPr lang="en-US" dirty="0" smtClean="0"/>
              <a:t>It </a:t>
            </a:r>
            <a:r>
              <a:rPr lang="en-US" dirty="0"/>
              <a:t>might separate the image into two groups one with dog-like features and other with cat-like features</a:t>
            </a:r>
            <a:r>
              <a:rPr lang="en-US" dirty="0" smtClean="0"/>
              <a:t>.</a:t>
            </a:r>
            <a:endParaRPr lang="pl-PL" dirty="0" smtClean="0"/>
          </a:p>
          <a:p>
            <a:r>
              <a:rPr lang="en-US" dirty="0"/>
              <a:t>This happens because unsupervised learning doesn’t rely on prior knowledge or training with labeled data. It finds patterns and organizes data on its own helps in discovering information that wasn’t given before.</a:t>
            </a:r>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58</a:t>
            </a:fld>
            <a:endParaRPr lang="en-US" dirty="0"/>
          </a:p>
        </p:txBody>
      </p:sp>
      <p:pic>
        <p:nvPicPr>
          <p:cNvPr id="39938" name="Picture 2" descr="Unsupervised-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3200" t="21506" r="3200" b="9677"/>
          <a:stretch/>
        </p:blipFill>
        <p:spPr bwMode="auto">
          <a:xfrm>
            <a:off x="76200" y="4054475"/>
            <a:ext cx="8915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674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 Types</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fontScale="92500" lnSpcReduction="20000"/>
          </a:bodyPr>
          <a:lstStyle/>
          <a:p>
            <a:pPr marL="0" indent="0">
              <a:buNone/>
            </a:pPr>
            <a:r>
              <a:rPr lang="en-US" b="1" dirty="0"/>
              <a:t>Types of Unsupervised Learning</a:t>
            </a:r>
          </a:p>
          <a:p>
            <a:pPr marL="0" indent="0">
              <a:buNone/>
            </a:pPr>
            <a:r>
              <a:rPr lang="pl-PL" b="1" dirty="0" smtClean="0"/>
              <a:t>1. </a:t>
            </a:r>
            <a:r>
              <a:rPr lang="en-US" b="1" dirty="0" smtClean="0"/>
              <a:t>clustering</a:t>
            </a:r>
            <a:r>
              <a:rPr lang="en-US" dirty="0" smtClean="0"/>
              <a:t> </a:t>
            </a:r>
            <a:r>
              <a:rPr lang="pl-PL" dirty="0" smtClean="0"/>
              <a:t>– </a:t>
            </a:r>
            <a:r>
              <a:rPr lang="en-US" dirty="0" smtClean="0"/>
              <a:t>is </a:t>
            </a:r>
            <a:r>
              <a:rPr lang="en-US" dirty="0"/>
              <a:t>used to group similar data points together. </a:t>
            </a:r>
            <a:endParaRPr lang="pl-PL" dirty="0" smtClean="0"/>
          </a:p>
          <a:p>
            <a:r>
              <a:rPr lang="pl-PL" dirty="0" smtClean="0"/>
              <a:t>c</a:t>
            </a:r>
            <a:r>
              <a:rPr lang="en-US" dirty="0" smtClean="0"/>
              <a:t>lustering </a:t>
            </a:r>
            <a:r>
              <a:rPr lang="en-US" dirty="0"/>
              <a:t>algorithms work by repeatedly moving data points closer to </a:t>
            </a:r>
            <a:r>
              <a:rPr lang="en-US" dirty="0" smtClean="0"/>
              <a:t>the </a:t>
            </a:r>
            <a:r>
              <a:rPr lang="en-US" dirty="0"/>
              <a:t>center of their group (cluster) and farther from points in other groups. </a:t>
            </a:r>
            <a:endParaRPr lang="pl-PL" dirty="0"/>
          </a:p>
          <a:p>
            <a:r>
              <a:rPr lang="pl-PL" dirty="0" smtClean="0"/>
              <a:t>t</a:t>
            </a:r>
            <a:r>
              <a:rPr lang="en-US" dirty="0" smtClean="0"/>
              <a:t>his </a:t>
            </a:r>
            <a:r>
              <a:rPr lang="en-US" dirty="0"/>
              <a:t>helps the algorithm to create clear and meaningful clusters. </a:t>
            </a:r>
            <a:endParaRPr lang="pl-PL" dirty="0" smtClean="0"/>
          </a:p>
          <a:p>
            <a:pPr marL="0" indent="0">
              <a:buNone/>
            </a:pPr>
            <a:endParaRPr lang="pl-PL" dirty="0" smtClean="0"/>
          </a:p>
          <a:p>
            <a:pPr marL="0" indent="0">
              <a:buNone/>
            </a:pPr>
            <a:r>
              <a:rPr lang="en-US" dirty="0" smtClean="0"/>
              <a:t>Some </a:t>
            </a:r>
            <a:r>
              <a:rPr lang="en-US" dirty="0"/>
              <a:t>popular clustering algorithms include: </a:t>
            </a:r>
          </a:p>
          <a:p>
            <a:r>
              <a:rPr lang="en-US" dirty="0"/>
              <a:t>K-means clustering</a:t>
            </a:r>
          </a:p>
          <a:p>
            <a:r>
              <a:rPr lang="en-US" dirty="0"/>
              <a:t>Hierarchical clustering</a:t>
            </a:r>
          </a:p>
          <a:p>
            <a:r>
              <a:rPr lang="en-US" dirty="0"/>
              <a:t>Principal Component Analysis (PCA) </a:t>
            </a:r>
          </a:p>
          <a:p>
            <a:r>
              <a:rPr lang="en-US" dirty="0"/>
              <a:t>Singular Value Decomposition (SVD) </a:t>
            </a:r>
          </a:p>
          <a:p>
            <a:r>
              <a:rPr lang="en-US" dirty="0"/>
              <a:t>Independent Component Analysis</a:t>
            </a:r>
          </a:p>
          <a:p>
            <a:r>
              <a:rPr lang="en-US" dirty="0"/>
              <a:t>Gaussian Mixture Models (GMMs)</a:t>
            </a:r>
          </a:p>
          <a:p>
            <a:r>
              <a:rPr lang="en-US" dirty="0"/>
              <a:t>Density-Based Spatial Clustering of Applications with Noise (DBSCAN)</a:t>
            </a:r>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59</a:t>
            </a:fld>
            <a:endParaRPr lang="en-US" dirty="0"/>
          </a:p>
        </p:txBody>
      </p:sp>
    </p:spTree>
    <p:extLst>
      <p:ext uri="{BB962C8B-B14F-4D97-AF65-F5344CB8AC3E}">
        <p14:creationId xmlns:p14="http://schemas.microsoft.com/office/powerpoint/2010/main" val="372945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fontScale="92500" lnSpcReduction="20000"/>
          </a:bodyPr>
          <a:lstStyle/>
          <a:p>
            <a:pPr marL="0" indent="0" algn="just">
              <a:buNone/>
            </a:pPr>
            <a:r>
              <a:rPr lang="en-US" b="1" dirty="0"/>
              <a:t>Unsupervised </a:t>
            </a:r>
            <a:r>
              <a:rPr lang="en-US" b="1" dirty="0" smtClean="0"/>
              <a:t>Learning: </a:t>
            </a:r>
            <a:r>
              <a:rPr lang="en-US" b="1" dirty="0">
                <a:solidFill>
                  <a:srgbClr val="C00000"/>
                </a:solidFill>
              </a:rPr>
              <a:t>Training data does not include desired outputs</a:t>
            </a:r>
          </a:p>
          <a:p>
            <a:pPr algn="just"/>
            <a:r>
              <a:rPr lang="en-US" dirty="0"/>
              <a:t>Algorithm learns internal representations and important features</a:t>
            </a:r>
          </a:p>
          <a:p>
            <a:pPr algn="just"/>
            <a:r>
              <a:rPr lang="en-US" dirty="0"/>
              <a:t>Basic idea: Discover unknown structure in input data</a:t>
            </a:r>
          </a:p>
          <a:p>
            <a:pPr algn="just"/>
            <a:r>
              <a:rPr lang="en-US" dirty="0"/>
              <a:t>Data clustering and dimension reduction</a:t>
            </a:r>
          </a:p>
          <a:p>
            <a:pPr lvl="1" algn="just">
              <a:buFont typeface="Wingdings" pitchFamily="2" charset="2"/>
              <a:buChar char="§"/>
            </a:pPr>
            <a:r>
              <a:rPr lang="en-US" dirty="0"/>
              <a:t>More generally: find the relationships/structure in the data set</a:t>
            </a:r>
          </a:p>
          <a:p>
            <a:pPr algn="just"/>
            <a:r>
              <a:rPr lang="en-US" dirty="0"/>
              <a:t>No need for labeled data</a:t>
            </a:r>
          </a:p>
          <a:p>
            <a:pPr lvl="1" algn="just">
              <a:buFont typeface="Wingdings" pitchFamily="2" charset="2"/>
              <a:buChar char="§"/>
            </a:pPr>
            <a:r>
              <a:rPr lang="en-US" dirty="0"/>
              <a:t>The network itself finds the correlations in the </a:t>
            </a:r>
            <a:r>
              <a:rPr lang="en-US" dirty="0" smtClean="0"/>
              <a:t>data</a:t>
            </a:r>
          </a:p>
          <a:p>
            <a:r>
              <a:rPr lang="tr-TR" dirty="0"/>
              <a:t>Learning “what normally happens”</a:t>
            </a:r>
          </a:p>
          <a:p>
            <a:r>
              <a:rPr lang="tr-TR" dirty="0"/>
              <a:t>No output</a:t>
            </a:r>
          </a:p>
          <a:p>
            <a:r>
              <a:rPr lang="tr-TR" dirty="0"/>
              <a:t>Clustering: Grouping similar instances</a:t>
            </a:r>
            <a:endParaRPr lang="en-US" dirty="0"/>
          </a:p>
          <a:p>
            <a:r>
              <a:rPr lang="en-US" dirty="0"/>
              <a:t>Other applications: Summarization, Association Analysis</a:t>
            </a:r>
            <a:endParaRPr lang="tr-TR" dirty="0"/>
          </a:p>
          <a:p>
            <a:r>
              <a:rPr lang="tr-TR" dirty="0"/>
              <a:t>Example applications</a:t>
            </a:r>
          </a:p>
          <a:p>
            <a:pPr lvl="1"/>
            <a:r>
              <a:rPr lang="tr-TR" sz="2400" dirty="0"/>
              <a:t>Customer segmentation in CRM</a:t>
            </a:r>
          </a:p>
          <a:p>
            <a:pPr lvl="1"/>
            <a:r>
              <a:rPr lang="tr-TR" sz="2400" dirty="0"/>
              <a:t>Image compression: Color quantization</a:t>
            </a:r>
          </a:p>
          <a:p>
            <a:pPr lvl="1"/>
            <a:r>
              <a:rPr lang="tr-TR" sz="2400" dirty="0"/>
              <a:t>Bioinformatics: Learning motifs</a:t>
            </a:r>
          </a:p>
          <a:p>
            <a:pPr algn="just"/>
            <a:endParaRPr lang="en-US" dirty="0"/>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a:t>
            </a:fld>
            <a:endParaRPr lang="en-US" dirty="0"/>
          </a:p>
        </p:txBody>
      </p:sp>
      <p:pic>
        <p:nvPicPr>
          <p:cNvPr id="31746" name="Picture 2" descr="Unsupervised Learning? - Eastgate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207" y="489267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4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3" end="1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 Types</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Types of Unsupervised </a:t>
            </a:r>
            <a:r>
              <a:rPr lang="en-US" b="1" dirty="0" smtClean="0"/>
              <a:t>Learning</a:t>
            </a:r>
            <a:r>
              <a:rPr lang="pl-PL" b="1" dirty="0" smtClean="0"/>
              <a:t> (2)</a:t>
            </a:r>
            <a:endParaRPr lang="en-US" b="1" dirty="0"/>
          </a:p>
          <a:p>
            <a:pPr marL="0" indent="0">
              <a:buNone/>
            </a:pPr>
            <a:r>
              <a:rPr lang="pl-PL" b="1" dirty="0" smtClean="0"/>
              <a:t>2. a</a:t>
            </a:r>
            <a:r>
              <a:rPr lang="en-US" b="1" dirty="0" err="1" smtClean="0"/>
              <a:t>ssociation</a:t>
            </a:r>
            <a:r>
              <a:rPr lang="en-US" b="1" dirty="0" smtClean="0"/>
              <a:t> </a:t>
            </a:r>
            <a:r>
              <a:rPr lang="en-US" b="1" dirty="0"/>
              <a:t>rule learning</a:t>
            </a:r>
            <a:r>
              <a:rPr lang="en-US" dirty="0" smtClean="0"/>
              <a:t> </a:t>
            </a:r>
            <a:r>
              <a:rPr lang="pl-PL" dirty="0" smtClean="0"/>
              <a:t>– </a:t>
            </a:r>
            <a:r>
              <a:rPr lang="en-US" dirty="0"/>
              <a:t>used to find patterns and relationships between different items in a dataset. </a:t>
            </a:r>
            <a:endParaRPr lang="pl-PL" dirty="0" smtClean="0"/>
          </a:p>
          <a:p>
            <a:r>
              <a:rPr lang="en-US" dirty="0" smtClean="0"/>
              <a:t>It </a:t>
            </a:r>
            <a:r>
              <a:rPr lang="en-US" dirty="0"/>
              <a:t>looks for rules like “people who buy X often also buy Y”.</a:t>
            </a:r>
          </a:p>
          <a:p>
            <a:endParaRPr lang="pl-PL" dirty="0" smtClean="0"/>
          </a:p>
          <a:p>
            <a:pPr marL="0" indent="0">
              <a:buNone/>
            </a:pPr>
            <a:r>
              <a:rPr lang="en-US" dirty="0" smtClean="0"/>
              <a:t>Some </a:t>
            </a:r>
            <a:r>
              <a:rPr lang="en-US" dirty="0"/>
              <a:t>common </a:t>
            </a:r>
            <a:r>
              <a:rPr lang="pl-PL" dirty="0" smtClean="0"/>
              <a:t>a</a:t>
            </a:r>
            <a:r>
              <a:rPr lang="en-US" dirty="0" err="1" smtClean="0"/>
              <a:t>ssociation</a:t>
            </a:r>
            <a:r>
              <a:rPr lang="en-US" dirty="0" smtClean="0"/>
              <a:t> </a:t>
            </a:r>
            <a:r>
              <a:rPr lang="en-US" dirty="0"/>
              <a:t>rule learning algorithms include:</a:t>
            </a:r>
          </a:p>
          <a:p>
            <a:r>
              <a:rPr lang="en-US" dirty="0" err="1"/>
              <a:t>Apriori</a:t>
            </a:r>
            <a:r>
              <a:rPr lang="en-US" dirty="0"/>
              <a:t> Algorithm</a:t>
            </a:r>
          </a:p>
          <a:p>
            <a:r>
              <a:rPr lang="en-US" dirty="0" err="1"/>
              <a:t>Eclat</a:t>
            </a:r>
            <a:r>
              <a:rPr lang="en-US" dirty="0"/>
              <a:t> Algorithm</a:t>
            </a:r>
          </a:p>
          <a:p>
            <a:r>
              <a:rPr lang="en-US" dirty="0"/>
              <a:t>FP-Growth Algorithm</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60</a:t>
            </a:fld>
            <a:endParaRPr lang="en-US" dirty="0"/>
          </a:p>
        </p:txBody>
      </p:sp>
    </p:spTree>
    <p:extLst>
      <p:ext uri="{BB962C8B-B14F-4D97-AF65-F5344CB8AC3E}">
        <p14:creationId xmlns:p14="http://schemas.microsoft.com/office/powerpoint/2010/main" val="3909820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Application of Unsupervised learning</a:t>
            </a:r>
          </a:p>
          <a:p>
            <a:r>
              <a:rPr lang="en-US" b="1" dirty="0" smtClean="0"/>
              <a:t>Anomaly </a:t>
            </a:r>
            <a:r>
              <a:rPr lang="en-US" b="1" dirty="0"/>
              <a:t>detection</a:t>
            </a:r>
            <a:r>
              <a:rPr lang="en-US" dirty="0"/>
              <a:t>: It can identify unusual patterns or behaviors in data helps in the detection of fraud, security breaches or system problems.</a:t>
            </a:r>
          </a:p>
          <a:p>
            <a:r>
              <a:rPr lang="en-US" b="1" dirty="0"/>
              <a:t>Scientific discovery</a:t>
            </a:r>
            <a:r>
              <a:rPr lang="en-US" dirty="0"/>
              <a:t>: It can show hidden relationships and patterns in scientific data which leads to new insights and ideas.</a:t>
            </a:r>
          </a:p>
          <a:p>
            <a:r>
              <a:rPr lang="en-US" b="1" dirty="0"/>
              <a:t>Recommendation systems</a:t>
            </a:r>
            <a:r>
              <a:rPr lang="en-US" dirty="0"/>
              <a:t>: It finds similarities in user behavior and preferences to recommend products, movies or music that align with their interests.</a:t>
            </a:r>
          </a:p>
          <a:p>
            <a:r>
              <a:rPr lang="en-US" b="1" dirty="0"/>
              <a:t>Customer segmentation</a:t>
            </a:r>
            <a:r>
              <a:rPr lang="en-US" dirty="0"/>
              <a:t>: It can identify groups of customers with similar characteristics which allows businesses to target marketing campaigns and improve customer service more effectively.</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61</a:t>
            </a:fld>
            <a:endParaRPr lang="en-US" dirty="0"/>
          </a:p>
        </p:txBody>
      </p:sp>
    </p:spTree>
    <p:extLst>
      <p:ext uri="{BB962C8B-B14F-4D97-AF65-F5344CB8AC3E}">
        <p14:creationId xmlns:p14="http://schemas.microsoft.com/office/powerpoint/2010/main" val="3926309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Advantages of Unsupervised learning</a:t>
            </a:r>
          </a:p>
          <a:p>
            <a:r>
              <a:rPr lang="en-US" dirty="0"/>
              <a:t>It doesn’t need labeled data so we can start working with large datasets more easily and quickly.</a:t>
            </a:r>
          </a:p>
          <a:p>
            <a:r>
              <a:rPr lang="en-US" dirty="0"/>
              <a:t>This handles large amounts of data and reduce it into simpler forms without losing important patterns which makes it manageable and efficient.</a:t>
            </a:r>
          </a:p>
          <a:p>
            <a:r>
              <a:rPr lang="en-US" dirty="0"/>
              <a:t>It discovers patterns and relationships in the data that were previously unknown which offers valuable insights.</a:t>
            </a:r>
          </a:p>
          <a:p>
            <a:r>
              <a:rPr lang="en-US" dirty="0"/>
              <a:t>By analyzing unlabeled data, it shows meaningful trends and groups that help us to understand our data deeply. </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62</a:t>
            </a:fld>
            <a:endParaRPr lang="en-US" dirty="0"/>
          </a:p>
        </p:txBody>
      </p:sp>
    </p:spTree>
    <p:extLst>
      <p:ext uri="{BB962C8B-B14F-4D97-AF65-F5344CB8AC3E}">
        <p14:creationId xmlns:p14="http://schemas.microsoft.com/office/powerpoint/2010/main" val="40491866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Supervised vs Uns</a:t>
            </a:r>
            <a:r>
              <a:rPr lang="pl-PL" sz="4000" b="1" dirty="0" smtClean="0"/>
              <a:t>upervised learning</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63</a:t>
            </a:fld>
            <a:endParaRPr lang="en-US" dirty="0"/>
          </a:p>
        </p:txBody>
      </p:sp>
    </p:spTree>
    <p:extLst>
      <p:ext uri="{BB962C8B-B14F-4D97-AF65-F5344CB8AC3E}">
        <p14:creationId xmlns:p14="http://schemas.microsoft.com/office/powerpoint/2010/main" val="94618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Supervised vs 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Comparison of Supervised and Unsupervised learning</a:t>
            </a:r>
          </a:p>
          <a:p>
            <a:pPr marL="0" indent="0">
              <a:buNone/>
            </a:pPr>
            <a:endParaRPr lang="en-US" b="1" dirty="0">
              <a:effectLst/>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64</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24490509"/>
              </p:ext>
            </p:extLst>
          </p:nvPr>
        </p:nvGraphicFramePr>
        <p:xfrm>
          <a:off x="228600" y="1524000"/>
          <a:ext cx="8686800" cy="4676696"/>
        </p:xfrm>
        <a:graphic>
          <a:graphicData uri="http://schemas.openxmlformats.org/drawingml/2006/table">
            <a:tbl>
              <a:tblPr>
                <a:tableStyleId>{5940675A-B579-460E-94D1-54222C63F5DA}</a:tableStyleId>
              </a:tblPr>
              <a:tblGrid>
                <a:gridCol w="2895600">
                  <a:extLst>
                    <a:ext uri="{9D8B030D-6E8A-4147-A177-3AD203B41FA5}">
                      <a16:colId xmlns:a16="http://schemas.microsoft.com/office/drawing/2014/main" val="2178240167"/>
                    </a:ext>
                  </a:extLst>
                </a:gridCol>
                <a:gridCol w="2895600">
                  <a:extLst>
                    <a:ext uri="{9D8B030D-6E8A-4147-A177-3AD203B41FA5}">
                      <a16:colId xmlns:a16="http://schemas.microsoft.com/office/drawing/2014/main" val="4183759514"/>
                    </a:ext>
                  </a:extLst>
                </a:gridCol>
                <a:gridCol w="2895600">
                  <a:extLst>
                    <a:ext uri="{9D8B030D-6E8A-4147-A177-3AD203B41FA5}">
                      <a16:colId xmlns:a16="http://schemas.microsoft.com/office/drawing/2014/main" val="1479815917"/>
                    </a:ext>
                  </a:extLst>
                </a:gridCol>
              </a:tblGrid>
              <a:tr h="453099">
                <a:tc>
                  <a:txBody>
                    <a:bodyPr/>
                    <a:lstStyle/>
                    <a:p>
                      <a:pPr algn="ctr"/>
                      <a:r>
                        <a:rPr lang="en-US" sz="1600" b="1" dirty="0">
                          <a:effectLst/>
                          <a:latin typeface="Liberation Sans" panose="020B0604020202020204" pitchFamily="34" charset="0"/>
                        </a:rPr>
                        <a:t>Computational Complexity </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Simpler method</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 Computationally complex</a:t>
                      </a:r>
                    </a:p>
                  </a:txBody>
                  <a:tcPr marL="79490" marR="79490" marT="39745" marB="39745" anchor="ctr">
                    <a:solidFill>
                      <a:schemeClr val="accent1">
                        <a:lumMod val="40000"/>
                        <a:lumOff val="60000"/>
                      </a:schemeClr>
                    </a:solidFill>
                  </a:tcPr>
                </a:tc>
                <a:extLst>
                  <a:ext uri="{0D108BD9-81ED-4DB2-BD59-A6C34878D82A}">
                    <a16:rowId xmlns:a16="http://schemas.microsoft.com/office/drawing/2014/main" val="828167759"/>
                  </a:ext>
                </a:extLst>
              </a:tr>
              <a:tr h="761779">
                <a:tc>
                  <a:txBody>
                    <a:bodyPr/>
                    <a:lstStyle/>
                    <a:p>
                      <a:pPr algn="ctr"/>
                      <a:r>
                        <a:rPr lang="en-US" sz="1600" b="1" dirty="0">
                          <a:effectLst/>
                          <a:latin typeface="Liberation Sans" panose="020B0604020202020204" pitchFamily="34" charset="0"/>
                        </a:rPr>
                        <a:t>Input Data  </a:t>
                      </a:r>
                      <a:endParaRPr lang="en-US" sz="1600" dirty="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They are trained on labeled data.</a:t>
                      </a:r>
                    </a:p>
                  </a:txBody>
                  <a:tcPr anchor="ctr"/>
                </a:tc>
                <a:tc>
                  <a:txBody>
                    <a:bodyPr/>
                    <a:lstStyle/>
                    <a:p>
                      <a:pPr algn="l"/>
                      <a:r>
                        <a:rPr lang="en-US" sz="1600">
                          <a:effectLst/>
                          <a:latin typeface="Liberation Sans" panose="020B0604020202020204" pitchFamily="34" charset="0"/>
                        </a:rPr>
                        <a:t>They are trained on unlabeled data.</a:t>
                      </a:r>
                    </a:p>
                  </a:txBody>
                  <a:tcPr anchor="ctr"/>
                </a:tc>
                <a:extLst>
                  <a:ext uri="{0D108BD9-81ED-4DB2-BD59-A6C34878D82A}">
                    <a16:rowId xmlns:a16="http://schemas.microsoft.com/office/drawing/2014/main" val="1446766474"/>
                  </a:ext>
                </a:extLst>
              </a:tr>
              <a:tr h="317960">
                <a:tc>
                  <a:txBody>
                    <a:bodyPr/>
                    <a:lstStyle/>
                    <a:p>
                      <a:pPr algn="ctr"/>
                      <a:r>
                        <a:rPr lang="en-US" sz="1600" b="1">
                          <a:effectLst/>
                          <a:latin typeface="Liberation Sans" panose="020B0604020202020204" pitchFamily="34" charset="0"/>
                        </a:rPr>
                        <a:t>Computational Complexity </a:t>
                      </a:r>
                      <a:endParaRPr lang="en-US" sz="160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Simpler method</a:t>
                      </a:r>
                    </a:p>
                  </a:txBody>
                  <a:tcPr anchor="ctr"/>
                </a:tc>
                <a:tc>
                  <a:txBody>
                    <a:bodyPr/>
                    <a:lstStyle/>
                    <a:p>
                      <a:pPr algn="l"/>
                      <a:r>
                        <a:rPr lang="en-US" sz="1600">
                          <a:effectLst/>
                          <a:latin typeface="Liberation Sans" panose="020B0604020202020204" pitchFamily="34" charset="0"/>
                        </a:rPr>
                        <a:t> Computationally complex</a:t>
                      </a:r>
                    </a:p>
                  </a:txBody>
                  <a:tcPr anchor="ctr"/>
                </a:tc>
                <a:extLst>
                  <a:ext uri="{0D108BD9-81ED-4DB2-BD59-A6C34878D82A}">
                    <a16:rowId xmlns:a16="http://schemas.microsoft.com/office/drawing/2014/main" val="3626967769"/>
                  </a:ext>
                </a:extLst>
              </a:tr>
              <a:tr h="556430">
                <a:tc>
                  <a:txBody>
                    <a:bodyPr/>
                    <a:lstStyle/>
                    <a:p>
                      <a:pPr algn="ctr"/>
                      <a:r>
                        <a:rPr lang="en-US" sz="1600" b="1">
                          <a:effectLst/>
                          <a:latin typeface="Liberation Sans" panose="020B0604020202020204" pitchFamily="34" charset="0"/>
                        </a:rPr>
                        <a:t>Accuracy</a:t>
                      </a:r>
                      <a:endParaRPr lang="en-US" sz="160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Highly accurate</a:t>
                      </a:r>
                    </a:p>
                  </a:txBody>
                  <a:tcPr anchor="ctr"/>
                </a:tc>
                <a:tc>
                  <a:txBody>
                    <a:bodyPr/>
                    <a:lstStyle/>
                    <a:p>
                      <a:pPr algn="l"/>
                      <a:r>
                        <a:rPr lang="en-US" sz="1600" dirty="0">
                          <a:effectLst/>
                          <a:latin typeface="Liberation Sans" panose="020B0604020202020204" pitchFamily="34" charset="0"/>
                        </a:rPr>
                        <a:t>Less accurate </a:t>
                      </a:r>
                    </a:p>
                  </a:txBody>
                  <a:tcPr anchor="ctr"/>
                </a:tc>
                <a:extLst>
                  <a:ext uri="{0D108BD9-81ED-4DB2-BD59-A6C34878D82A}">
                    <a16:rowId xmlns:a16="http://schemas.microsoft.com/office/drawing/2014/main" val="3494258263"/>
                  </a:ext>
                </a:extLst>
              </a:tr>
              <a:tr h="436508">
                <a:tc>
                  <a:txBody>
                    <a:bodyPr/>
                    <a:lstStyle/>
                    <a:p>
                      <a:pPr algn="ctr"/>
                      <a:r>
                        <a:rPr lang="en-US" sz="1600" b="1">
                          <a:effectLst/>
                          <a:latin typeface="Liberation Sans" panose="020B0604020202020204" pitchFamily="34" charset="0"/>
                        </a:rPr>
                        <a:t>No. of classes</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No. of classes is known</a:t>
                      </a:r>
                    </a:p>
                  </a:txBody>
                  <a:tcPr anchor="ctr"/>
                </a:tc>
                <a:tc>
                  <a:txBody>
                    <a:bodyPr/>
                    <a:lstStyle/>
                    <a:p>
                      <a:pPr algn="l"/>
                      <a:r>
                        <a:rPr lang="en-US" sz="1600" dirty="0">
                          <a:effectLst/>
                          <a:latin typeface="Liberation Sans" panose="020B0604020202020204" pitchFamily="34" charset="0"/>
                        </a:rPr>
                        <a:t>No. of classes is not known</a:t>
                      </a:r>
                    </a:p>
                  </a:txBody>
                  <a:tcPr anchor="ctr"/>
                </a:tc>
                <a:extLst>
                  <a:ext uri="{0D108BD9-81ED-4DB2-BD59-A6C34878D82A}">
                    <a16:rowId xmlns:a16="http://schemas.microsoft.com/office/drawing/2014/main" val="3779310067"/>
                  </a:ext>
                </a:extLst>
              </a:tr>
              <a:tr h="389170">
                <a:tc>
                  <a:txBody>
                    <a:bodyPr/>
                    <a:lstStyle/>
                    <a:p>
                      <a:pPr algn="ctr"/>
                      <a:r>
                        <a:rPr lang="en-US" sz="1600" b="1">
                          <a:effectLst/>
                          <a:latin typeface="Liberation Sans" panose="020B0604020202020204" pitchFamily="34" charset="0"/>
                        </a:rPr>
                        <a:t>Data Analysis</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Uses offline analysis</a:t>
                      </a:r>
                    </a:p>
                  </a:txBody>
                  <a:tcPr anchor="ctr"/>
                </a:tc>
                <a:tc>
                  <a:txBody>
                    <a:bodyPr/>
                    <a:lstStyle/>
                    <a:p>
                      <a:pPr algn="l"/>
                      <a:r>
                        <a:rPr lang="en-US" sz="1600" dirty="0">
                          <a:effectLst/>
                          <a:latin typeface="Liberation Sans" panose="020B0604020202020204" pitchFamily="34" charset="0"/>
                        </a:rPr>
                        <a:t>Uses real-time analysis of data</a:t>
                      </a:r>
                    </a:p>
                  </a:txBody>
                  <a:tcPr anchor="ctr"/>
                </a:tc>
                <a:extLst>
                  <a:ext uri="{0D108BD9-81ED-4DB2-BD59-A6C34878D82A}">
                    <a16:rowId xmlns:a16="http://schemas.microsoft.com/office/drawing/2014/main" val="1870953175"/>
                  </a:ext>
                </a:extLst>
              </a:tr>
              <a:tr h="389170">
                <a:tc>
                  <a:txBody>
                    <a:bodyPr/>
                    <a:lstStyle/>
                    <a:p>
                      <a:pPr algn="ctr"/>
                      <a:r>
                        <a:rPr lang="en-US" sz="1600" b="1" dirty="0">
                          <a:effectLst/>
                          <a:latin typeface="Liberation Sans" panose="020B0604020202020204" pitchFamily="34" charset="0"/>
                        </a:rPr>
                        <a:t>Algorithms used</a:t>
                      </a:r>
                      <a:endParaRPr lang="en-US" sz="1600" dirty="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Linear and Logistics regression, KNN Random forest, multi-class classification, decision tree, Support Vector Machine, Neural Network etc.</a:t>
                      </a:r>
                    </a:p>
                  </a:txBody>
                  <a:tcPr anchor="ctr"/>
                </a:tc>
                <a:tc>
                  <a:txBody>
                    <a:bodyPr/>
                    <a:lstStyle/>
                    <a:p>
                      <a:pPr algn="l"/>
                      <a:r>
                        <a:rPr lang="en-US" sz="1600" dirty="0">
                          <a:effectLst/>
                          <a:latin typeface="Liberation Sans" panose="020B0604020202020204" pitchFamily="34" charset="0"/>
                        </a:rPr>
                        <a:t>K-Means clustering, Hierarchical clustering, </a:t>
                      </a:r>
                      <a:r>
                        <a:rPr lang="en-US" sz="1600" dirty="0" err="1">
                          <a:effectLst/>
                          <a:latin typeface="Liberation Sans" panose="020B0604020202020204" pitchFamily="34" charset="0"/>
                        </a:rPr>
                        <a:t>Apriori</a:t>
                      </a:r>
                      <a:r>
                        <a:rPr lang="en-US" sz="1600" dirty="0">
                          <a:effectLst/>
                          <a:latin typeface="Liberation Sans" panose="020B0604020202020204" pitchFamily="34" charset="0"/>
                        </a:rPr>
                        <a:t> algorithm etc.</a:t>
                      </a:r>
                    </a:p>
                  </a:txBody>
                  <a:tcPr anchor="ctr"/>
                </a:tc>
                <a:extLst>
                  <a:ext uri="{0D108BD9-81ED-4DB2-BD59-A6C34878D82A}">
                    <a16:rowId xmlns:a16="http://schemas.microsoft.com/office/drawing/2014/main" val="3955548767"/>
                  </a:ext>
                </a:extLst>
              </a:tr>
            </a:tbl>
          </a:graphicData>
        </a:graphic>
      </p:graphicFrame>
    </p:spTree>
    <p:extLst>
      <p:ext uri="{BB962C8B-B14F-4D97-AF65-F5344CB8AC3E}">
        <p14:creationId xmlns:p14="http://schemas.microsoft.com/office/powerpoint/2010/main" val="3009245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Supervised vs 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Comparison of Supervised and Unsupervised learning</a:t>
            </a:r>
            <a:endParaRPr lang="en-US" b="1" dirty="0">
              <a:effectLst/>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45883310"/>
              </p:ext>
            </p:extLst>
          </p:nvPr>
        </p:nvGraphicFramePr>
        <p:xfrm>
          <a:off x="228600" y="1524000"/>
          <a:ext cx="8686800" cy="4120266"/>
        </p:xfrm>
        <a:graphic>
          <a:graphicData uri="http://schemas.openxmlformats.org/drawingml/2006/table">
            <a:tbl>
              <a:tblPr>
                <a:tableStyleId>{5940675A-B579-460E-94D1-54222C63F5DA}</a:tableStyleId>
              </a:tblPr>
              <a:tblGrid>
                <a:gridCol w="2895600">
                  <a:extLst>
                    <a:ext uri="{9D8B030D-6E8A-4147-A177-3AD203B41FA5}">
                      <a16:colId xmlns:a16="http://schemas.microsoft.com/office/drawing/2014/main" val="2178240167"/>
                    </a:ext>
                  </a:extLst>
                </a:gridCol>
                <a:gridCol w="2895600">
                  <a:extLst>
                    <a:ext uri="{9D8B030D-6E8A-4147-A177-3AD203B41FA5}">
                      <a16:colId xmlns:a16="http://schemas.microsoft.com/office/drawing/2014/main" val="4183759514"/>
                    </a:ext>
                  </a:extLst>
                </a:gridCol>
                <a:gridCol w="2895600">
                  <a:extLst>
                    <a:ext uri="{9D8B030D-6E8A-4147-A177-3AD203B41FA5}">
                      <a16:colId xmlns:a16="http://schemas.microsoft.com/office/drawing/2014/main" val="1479815917"/>
                    </a:ext>
                  </a:extLst>
                </a:gridCol>
              </a:tblGrid>
              <a:tr h="453099">
                <a:tc>
                  <a:txBody>
                    <a:bodyPr/>
                    <a:lstStyle/>
                    <a:p>
                      <a:pPr algn="ctr"/>
                      <a:r>
                        <a:rPr lang="en-US" sz="1600" b="1" dirty="0">
                          <a:effectLst/>
                          <a:latin typeface="Liberation Sans" panose="020B0604020202020204" pitchFamily="34" charset="0"/>
                        </a:rPr>
                        <a:t>Computational Complexity </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Simpler method</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 Computationally complex</a:t>
                      </a:r>
                    </a:p>
                  </a:txBody>
                  <a:tcPr marL="79490" marR="79490" marT="39745" marB="39745" anchor="ctr">
                    <a:solidFill>
                      <a:schemeClr val="accent1">
                        <a:lumMod val="40000"/>
                        <a:lumOff val="60000"/>
                      </a:schemeClr>
                    </a:solidFill>
                  </a:tcPr>
                </a:tc>
                <a:extLst>
                  <a:ext uri="{0D108BD9-81ED-4DB2-BD59-A6C34878D82A}">
                    <a16:rowId xmlns:a16="http://schemas.microsoft.com/office/drawing/2014/main" val="828167759"/>
                  </a:ext>
                </a:extLst>
              </a:tr>
              <a:tr h="761779">
                <a:tc>
                  <a:txBody>
                    <a:bodyPr/>
                    <a:lstStyle/>
                    <a:p>
                      <a:pPr algn="ctr"/>
                      <a:r>
                        <a:rPr lang="en-US" sz="1600" b="1">
                          <a:effectLst/>
                          <a:latin typeface="Liberation Sans" panose="020B0604020202020204" pitchFamily="34" charset="0"/>
                        </a:rPr>
                        <a:t>Output </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Desired output is given.</a:t>
                      </a:r>
                    </a:p>
                  </a:txBody>
                  <a:tcPr anchor="ctr"/>
                </a:tc>
                <a:tc>
                  <a:txBody>
                    <a:bodyPr/>
                    <a:lstStyle/>
                    <a:p>
                      <a:pPr algn="l"/>
                      <a:r>
                        <a:rPr lang="en-US" sz="1600">
                          <a:effectLst/>
                          <a:latin typeface="Liberation Sans" panose="020B0604020202020204" pitchFamily="34" charset="0"/>
                        </a:rPr>
                        <a:t>Desired output is not given.</a:t>
                      </a:r>
                    </a:p>
                  </a:txBody>
                  <a:tcPr anchor="ctr"/>
                </a:tc>
                <a:extLst>
                  <a:ext uri="{0D108BD9-81ED-4DB2-BD59-A6C34878D82A}">
                    <a16:rowId xmlns:a16="http://schemas.microsoft.com/office/drawing/2014/main" val="1446766474"/>
                  </a:ext>
                </a:extLst>
              </a:tr>
              <a:tr h="317960">
                <a:tc>
                  <a:txBody>
                    <a:bodyPr/>
                    <a:lstStyle/>
                    <a:p>
                      <a:pPr algn="ctr"/>
                      <a:r>
                        <a:rPr lang="en-US" sz="1600" b="1">
                          <a:effectLst/>
                          <a:latin typeface="Liberation Sans" panose="020B0604020202020204" pitchFamily="34" charset="0"/>
                        </a:rPr>
                        <a:t>Training data </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Use training data to infer model.</a:t>
                      </a:r>
                    </a:p>
                  </a:txBody>
                  <a:tcPr anchor="ctr"/>
                </a:tc>
                <a:tc>
                  <a:txBody>
                    <a:bodyPr/>
                    <a:lstStyle/>
                    <a:p>
                      <a:pPr algn="l"/>
                      <a:r>
                        <a:rPr lang="en-US" sz="1600">
                          <a:effectLst/>
                          <a:latin typeface="Liberation Sans" panose="020B0604020202020204" pitchFamily="34" charset="0"/>
                        </a:rPr>
                        <a:t>No training data is used.</a:t>
                      </a:r>
                    </a:p>
                  </a:txBody>
                  <a:tcPr anchor="ctr"/>
                </a:tc>
                <a:extLst>
                  <a:ext uri="{0D108BD9-81ED-4DB2-BD59-A6C34878D82A}">
                    <a16:rowId xmlns:a16="http://schemas.microsoft.com/office/drawing/2014/main" val="3626967769"/>
                  </a:ext>
                </a:extLst>
              </a:tr>
              <a:tr h="556430">
                <a:tc>
                  <a:txBody>
                    <a:bodyPr/>
                    <a:lstStyle/>
                    <a:p>
                      <a:pPr algn="ctr"/>
                      <a:r>
                        <a:rPr lang="en-US" sz="1600" b="1">
                          <a:effectLst/>
                          <a:latin typeface="Liberation Sans" panose="020B0604020202020204" pitchFamily="34" charset="0"/>
                        </a:rPr>
                        <a:t>Complex model </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It is not possible to learn larger and more complex models with supervised learning.</a:t>
                      </a:r>
                    </a:p>
                  </a:txBody>
                  <a:tcPr anchor="ctr"/>
                </a:tc>
                <a:tc>
                  <a:txBody>
                    <a:bodyPr/>
                    <a:lstStyle/>
                    <a:p>
                      <a:pPr algn="l"/>
                      <a:r>
                        <a:rPr lang="en-US" sz="1600">
                          <a:effectLst/>
                          <a:latin typeface="Liberation Sans" panose="020B0604020202020204" pitchFamily="34" charset="0"/>
                        </a:rPr>
                        <a:t>It is possible to learn larger and more complex models with unsupervised learning.</a:t>
                      </a:r>
                    </a:p>
                  </a:txBody>
                  <a:tcPr anchor="ctr"/>
                </a:tc>
                <a:extLst>
                  <a:ext uri="{0D108BD9-81ED-4DB2-BD59-A6C34878D82A}">
                    <a16:rowId xmlns:a16="http://schemas.microsoft.com/office/drawing/2014/main" val="3494258263"/>
                  </a:ext>
                </a:extLst>
              </a:tr>
              <a:tr h="436508">
                <a:tc>
                  <a:txBody>
                    <a:bodyPr/>
                    <a:lstStyle/>
                    <a:p>
                      <a:pPr algn="ctr"/>
                      <a:r>
                        <a:rPr lang="en-US" sz="1600" b="1">
                          <a:effectLst/>
                          <a:latin typeface="Liberation Sans" panose="020B0604020202020204" pitchFamily="34" charset="0"/>
                        </a:rPr>
                        <a:t>Model </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We can test our model.</a:t>
                      </a:r>
                    </a:p>
                  </a:txBody>
                  <a:tcPr anchor="ctr"/>
                </a:tc>
                <a:tc>
                  <a:txBody>
                    <a:bodyPr/>
                    <a:lstStyle/>
                    <a:p>
                      <a:pPr algn="l"/>
                      <a:r>
                        <a:rPr lang="en-US" sz="1600">
                          <a:effectLst/>
                          <a:latin typeface="Liberation Sans" panose="020B0604020202020204" pitchFamily="34" charset="0"/>
                        </a:rPr>
                        <a:t>We can not test our model.</a:t>
                      </a:r>
                    </a:p>
                  </a:txBody>
                  <a:tcPr anchor="ctr"/>
                </a:tc>
                <a:extLst>
                  <a:ext uri="{0D108BD9-81ED-4DB2-BD59-A6C34878D82A}">
                    <a16:rowId xmlns:a16="http://schemas.microsoft.com/office/drawing/2014/main" val="3779310067"/>
                  </a:ext>
                </a:extLst>
              </a:tr>
              <a:tr h="389170">
                <a:tc>
                  <a:txBody>
                    <a:bodyPr/>
                    <a:lstStyle/>
                    <a:p>
                      <a:pPr algn="ctr"/>
                      <a:r>
                        <a:rPr lang="en-US" sz="1600" b="1">
                          <a:effectLst/>
                          <a:latin typeface="Liberation Sans" panose="020B0604020202020204" pitchFamily="34" charset="0"/>
                        </a:rPr>
                        <a:t>Supervision</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Supervised learning needs supervision to train the model.</a:t>
                      </a:r>
                    </a:p>
                  </a:txBody>
                  <a:tcPr anchor="ctr"/>
                </a:tc>
                <a:tc>
                  <a:txBody>
                    <a:bodyPr/>
                    <a:lstStyle/>
                    <a:p>
                      <a:pPr algn="l"/>
                      <a:r>
                        <a:rPr lang="en-US" sz="1600" dirty="0">
                          <a:effectLst/>
                          <a:latin typeface="Liberation Sans" panose="020B0604020202020204" pitchFamily="34" charset="0"/>
                        </a:rPr>
                        <a:t>Unsupervised learning does not need any supervision to train the model.</a:t>
                      </a:r>
                    </a:p>
                  </a:txBody>
                  <a:tcPr anchor="ctr"/>
                </a:tc>
                <a:extLst>
                  <a:ext uri="{0D108BD9-81ED-4DB2-BD59-A6C34878D82A}">
                    <a16:rowId xmlns:a16="http://schemas.microsoft.com/office/drawing/2014/main" val="1870953175"/>
                  </a:ext>
                </a:extLst>
              </a:tr>
            </a:tbl>
          </a:graphicData>
        </a:graphic>
      </p:graphicFrame>
    </p:spTree>
    <p:extLst>
      <p:ext uri="{BB962C8B-B14F-4D97-AF65-F5344CB8AC3E}">
        <p14:creationId xmlns:p14="http://schemas.microsoft.com/office/powerpoint/2010/main" val="702295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pl-PL" sz="3000" b="1" dirty="0" smtClean="0">
                <a:solidFill>
                  <a:schemeClr val="bg1"/>
                </a:solidFill>
              </a:rPr>
              <a:t>Supervised vs Unsu</a:t>
            </a:r>
            <a:r>
              <a:rPr lang="en-US" sz="3000" b="1" dirty="0" err="1" smtClean="0">
                <a:solidFill>
                  <a:schemeClr val="bg1"/>
                </a:solidFill>
              </a:rPr>
              <a:t>pervised</a:t>
            </a:r>
            <a:r>
              <a:rPr lang="en-US" sz="3000" b="1" dirty="0" smtClean="0">
                <a:solidFill>
                  <a:schemeClr val="bg1"/>
                </a:solidFill>
              </a:rPr>
              <a:t> learning</a:t>
            </a:r>
            <a:r>
              <a:rPr lang="pl-PL" sz="3000" b="1" dirty="0" smtClean="0">
                <a:solidFill>
                  <a:schemeClr val="bg1"/>
                </a:solidFill>
              </a:rPr>
              <a:t> </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pl-PL" b="1" dirty="0" smtClean="0"/>
              <a:t>Comparison of Supervised and Unsupervised learning</a:t>
            </a:r>
            <a:endParaRPr lang="en-US" b="1" dirty="0">
              <a:effectLst/>
            </a:endParaRP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a:t>Supervised &amp; Unsupervised Learning</a:t>
            </a:r>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66</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342403668"/>
              </p:ext>
            </p:extLst>
          </p:nvPr>
        </p:nvGraphicFramePr>
        <p:xfrm>
          <a:off x="228600" y="1524000"/>
          <a:ext cx="8686800" cy="2848117"/>
        </p:xfrm>
        <a:graphic>
          <a:graphicData uri="http://schemas.openxmlformats.org/drawingml/2006/table">
            <a:tbl>
              <a:tblPr>
                <a:tableStyleId>{5940675A-B579-460E-94D1-54222C63F5DA}</a:tableStyleId>
              </a:tblPr>
              <a:tblGrid>
                <a:gridCol w="2895600">
                  <a:extLst>
                    <a:ext uri="{9D8B030D-6E8A-4147-A177-3AD203B41FA5}">
                      <a16:colId xmlns:a16="http://schemas.microsoft.com/office/drawing/2014/main" val="2178240167"/>
                    </a:ext>
                  </a:extLst>
                </a:gridCol>
                <a:gridCol w="2895600">
                  <a:extLst>
                    <a:ext uri="{9D8B030D-6E8A-4147-A177-3AD203B41FA5}">
                      <a16:colId xmlns:a16="http://schemas.microsoft.com/office/drawing/2014/main" val="4183759514"/>
                    </a:ext>
                  </a:extLst>
                </a:gridCol>
                <a:gridCol w="2895600">
                  <a:extLst>
                    <a:ext uri="{9D8B030D-6E8A-4147-A177-3AD203B41FA5}">
                      <a16:colId xmlns:a16="http://schemas.microsoft.com/office/drawing/2014/main" val="1479815917"/>
                    </a:ext>
                  </a:extLst>
                </a:gridCol>
              </a:tblGrid>
              <a:tr h="453099">
                <a:tc>
                  <a:txBody>
                    <a:bodyPr/>
                    <a:lstStyle/>
                    <a:p>
                      <a:pPr algn="ctr"/>
                      <a:r>
                        <a:rPr lang="en-US" sz="1600" b="1" dirty="0">
                          <a:effectLst/>
                          <a:latin typeface="Liberation Sans" panose="020B0604020202020204" pitchFamily="34" charset="0"/>
                        </a:rPr>
                        <a:t>Computational Complexity </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Simpler method</a:t>
                      </a:r>
                    </a:p>
                  </a:txBody>
                  <a:tcPr marL="79490" marR="79490" marT="39745" marB="39745" anchor="ctr">
                    <a:solidFill>
                      <a:schemeClr val="accent1">
                        <a:lumMod val="40000"/>
                        <a:lumOff val="60000"/>
                      </a:schemeClr>
                    </a:solidFill>
                  </a:tcPr>
                </a:tc>
                <a:tc>
                  <a:txBody>
                    <a:bodyPr/>
                    <a:lstStyle/>
                    <a:p>
                      <a:pPr algn="ctr"/>
                      <a:r>
                        <a:rPr lang="en-US" sz="1600" b="1" dirty="0">
                          <a:effectLst/>
                          <a:latin typeface="Liberation Sans" panose="020B0604020202020204" pitchFamily="34" charset="0"/>
                        </a:rPr>
                        <a:t> Computationally complex</a:t>
                      </a:r>
                    </a:p>
                  </a:txBody>
                  <a:tcPr marL="79490" marR="79490" marT="39745" marB="39745" anchor="ctr">
                    <a:solidFill>
                      <a:schemeClr val="accent1">
                        <a:lumMod val="40000"/>
                        <a:lumOff val="60000"/>
                      </a:schemeClr>
                    </a:solidFill>
                  </a:tcPr>
                </a:tc>
                <a:extLst>
                  <a:ext uri="{0D108BD9-81ED-4DB2-BD59-A6C34878D82A}">
                    <a16:rowId xmlns:a16="http://schemas.microsoft.com/office/drawing/2014/main" val="828167759"/>
                  </a:ext>
                </a:extLst>
              </a:tr>
              <a:tr h="761779">
                <a:tc>
                  <a:txBody>
                    <a:bodyPr/>
                    <a:lstStyle/>
                    <a:p>
                      <a:pPr algn="ctr"/>
                      <a:r>
                        <a:rPr lang="en-US" sz="1600" b="1" dirty="0">
                          <a:effectLst/>
                          <a:latin typeface="Liberation Sans" panose="020B0604020202020204" pitchFamily="34" charset="0"/>
                        </a:rPr>
                        <a:t>Classification</a:t>
                      </a:r>
                      <a:endParaRPr lang="en-US" sz="1600" dirty="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Divided into two types:</a:t>
                      </a:r>
                      <a:br>
                        <a:rPr lang="en-US" sz="1600" dirty="0">
                          <a:effectLst/>
                          <a:latin typeface="Liberation Sans" panose="020B0604020202020204" pitchFamily="34" charset="0"/>
                        </a:rPr>
                      </a:br>
                      <a:r>
                        <a:rPr lang="en-US" sz="1600" dirty="0">
                          <a:effectLst/>
                          <a:latin typeface="Liberation Sans" panose="020B0604020202020204" pitchFamily="34" charset="0"/>
                        </a:rPr>
                        <a:t>Regression</a:t>
                      </a:r>
                      <a:br>
                        <a:rPr lang="en-US" sz="1600" dirty="0">
                          <a:effectLst/>
                          <a:latin typeface="Liberation Sans" panose="020B0604020202020204" pitchFamily="34" charset="0"/>
                        </a:rPr>
                      </a:br>
                      <a:r>
                        <a:rPr lang="en-US" sz="1600" dirty="0">
                          <a:effectLst/>
                          <a:latin typeface="Liberation Sans" panose="020B0604020202020204" pitchFamily="34" charset="0"/>
                        </a:rPr>
                        <a:t>Classification</a:t>
                      </a:r>
                    </a:p>
                  </a:txBody>
                  <a:tcPr anchor="ctr"/>
                </a:tc>
                <a:tc>
                  <a:txBody>
                    <a:bodyPr/>
                    <a:lstStyle/>
                    <a:p>
                      <a:pPr algn="l"/>
                      <a:r>
                        <a:rPr lang="en-US" sz="1600" dirty="0">
                          <a:effectLst/>
                          <a:latin typeface="Liberation Sans" panose="020B0604020202020204" pitchFamily="34" charset="0"/>
                        </a:rPr>
                        <a:t>Divided into two types:</a:t>
                      </a:r>
                      <a:br>
                        <a:rPr lang="en-US" sz="1600" dirty="0">
                          <a:effectLst/>
                          <a:latin typeface="Liberation Sans" panose="020B0604020202020204" pitchFamily="34" charset="0"/>
                        </a:rPr>
                      </a:br>
                      <a:r>
                        <a:rPr lang="en-US" sz="1600" dirty="0">
                          <a:effectLst/>
                          <a:latin typeface="Liberation Sans" panose="020B0604020202020204" pitchFamily="34" charset="0"/>
                        </a:rPr>
                        <a:t>Clustering</a:t>
                      </a:r>
                      <a:br>
                        <a:rPr lang="en-US" sz="1600" dirty="0">
                          <a:effectLst/>
                          <a:latin typeface="Liberation Sans" panose="020B0604020202020204" pitchFamily="34" charset="0"/>
                        </a:rPr>
                      </a:br>
                      <a:r>
                        <a:rPr lang="en-US" sz="1600" dirty="0">
                          <a:effectLst/>
                          <a:latin typeface="Liberation Sans" panose="020B0604020202020204" pitchFamily="34" charset="0"/>
                        </a:rPr>
                        <a:t>Association</a:t>
                      </a:r>
                    </a:p>
                  </a:txBody>
                  <a:tcPr anchor="ctr"/>
                </a:tc>
                <a:extLst>
                  <a:ext uri="{0D108BD9-81ED-4DB2-BD59-A6C34878D82A}">
                    <a16:rowId xmlns:a16="http://schemas.microsoft.com/office/drawing/2014/main" val="1446766474"/>
                  </a:ext>
                </a:extLst>
              </a:tr>
              <a:tr h="317960">
                <a:tc>
                  <a:txBody>
                    <a:bodyPr/>
                    <a:lstStyle/>
                    <a:p>
                      <a:pPr algn="ctr"/>
                      <a:r>
                        <a:rPr lang="en-US" sz="1600" b="1" dirty="0">
                          <a:effectLst/>
                          <a:latin typeface="Liberation Sans" panose="020B0604020202020204" pitchFamily="34" charset="0"/>
                        </a:rPr>
                        <a:t>Feedback</a:t>
                      </a:r>
                      <a:endParaRPr lang="en-US" sz="1600" dirty="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It has feedback mechanism.</a:t>
                      </a:r>
                    </a:p>
                  </a:txBody>
                  <a:tcPr anchor="ctr"/>
                </a:tc>
                <a:tc>
                  <a:txBody>
                    <a:bodyPr/>
                    <a:lstStyle/>
                    <a:p>
                      <a:pPr algn="l"/>
                      <a:r>
                        <a:rPr lang="en-US" sz="1600">
                          <a:effectLst/>
                          <a:latin typeface="Liberation Sans" panose="020B0604020202020204" pitchFamily="34" charset="0"/>
                        </a:rPr>
                        <a:t>It has no feedback mechanism.</a:t>
                      </a:r>
                    </a:p>
                  </a:txBody>
                  <a:tcPr anchor="ctr"/>
                </a:tc>
                <a:extLst>
                  <a:ext uri="{0D108BD9-81ED-4DB2-BD59-A6C34878D82A}">
                    <a16:rowId xmlns:a16="http://schemas.microsoft.com/office/drawing/2014/main" val="3626967769"/>
                  </a:ext>
                </a:extLst>
              </a:tr>
              <a:tr h="556430">
                <a:tc>
                  <a:txBody>
                    <a:bodyPr/>
                    <a:lstStyle/>
                    <a:p>
                      <a:pPr algn="ctr"/>
                      <a:r>
                        <a:rPr lang="en-US" sz="1600" b="1">
                          <a:effectLst/>
                          <a:latin typeface="Liberation Sans" panose="020B0604020202020204" pitchFamily="34" charset="0"/>
                        </a:rPr>
                        <a:t>Time Consumption</a:t>
                      </a:r>
                      <a:endParaRPr lang="en-US" sz="1600">
                        <a:effectLst/>
                        <a:latin typeface="Liberation Sans" panose="020B0604020202020204" pitchFamily="34" charset="0"/>
                      </a:endParaRPr>
                    </a:p>
                  </a:txBody>
                  <a:tcPr anchor="ctr"/>
                </a:tc>
                <a:tc>
                  <a:txBody>
                    <a:bodyPr/>
                    <a:lstStyle/>
                    <a:p>
                      <a:pPr algn="l"/>
                      <a:r>
                        <a:rPr lang="en-US" sz="1600" dirty="0">
                          <a:effectLst/>
                          <a:latin typeface="Liberation Sans" panose="020B0604020202020204" pitchFamily="34" charset="0"/>
                        </a:rPr>
                        <a:t>It's more time consuming.</a:t>
                      </a:r>
                    </a:p>
                  </a:txBody>
                  <a:tcPr anchor="ctr"/>
                </a:tc>
                <a:tc>
                  <a:txBody>
                    <a:bodyPr/>
                    <a:lstStyle/>
                    <a:p>
                      <a:pPr algn="l"/>
                      <a:r>
                        <a:rPr lang="en-US" sz="1600" dirty="0">
                          <a:effectLst/>
                          <a:latin typeface="Liberation Sans" panose="020B0604020202020204" pitchFamily="34" charset="0"/>
                        </a:rPr>
                        <a:t>It's less time consuming.</a:t>
                      </a:r>
                    </a:p>
                  </a:txBody>
                  <a:tcPr anchor="ctr"/>
                </a:tc>
                <a:extLst>
                  <a:ext uri="{0D108BD9-81ED-4DB2-BD59-A6C34878D82A}">
                    <a16:rowId xmlns:a16="http://schemas.microsoft.com/office/drawing/2014/main" val="3494258263"/>
                  </a:ext>
                </a:extLst>
              </a:tr>
              <a:tr h="436508">
                <a:tc>
                  <a:txBody>
                    <a:bodyPr/>
                    <a:lstStyle/>
                    <a:p>
                      <a:pPr algn="ctr"/>
                      <a:r>
                        <a:rPr lang="en-US" sz="1600" b="1">
                          <a:effectLst/>
                          <a:latin typeface="Liberation Sans" panose="020B0604020202020204" pitchFamily="34" charset="0"/>
                        </a:rPr>
                        <a:t>Example </a:t>
                      </a:r>
                      <a:endParaRPr lang="en-US" sz="1600">
                        <a:effectLst/>
                        <a:latin typeface="Liberation Sans" panose="020B0604020202020204" pitchFamily="34" charset="0"/>
                      </a:endParaRPr>
                    </a:p>
                  </a:txBody>
                  <a:tcPr anchor="ctr"/>
                </a:tc>
                <a:tc>
                  <a:txBody>
                    <a:bodyPr/>
                    <a:lstStyle/>
                    <a:p>
                      <a:pPr algn="l"/>
                      <a:r>
                        <a:rPr lang="en-US" sz="1600">
                          <a:effectLst/>
                          <a:latin typeface="Liberation Sans" panose="020B0604020202020204" pitchFamily="34" charset="0"/>
                        </a:rPr>
                        <a:t>Optical character recognition.</a:t>
                      </a:r>
                    </a:p>
                  </a:txBody>
                  <a:tcPr anchor="ctr"/>
                </a:tc>
                <a:tc>
                  <a:txBody>
                    <a:bodyPr/>
                    <a:lstStyle/>
                    <a:p>
                      <a:pPr algn="l"/>
                      <a:r>
                        <a:rPr lang="en-US" sz="1600" dirty="0">
                          <a:effectLst/>
                          <a:latin typeface="Liberation Sans" panose="020B0604020202020204" pitchFamily="34" charset="0"/>
                        </a:rPr>
                        <a:t>Find a face in an image.</a:t>
                      </a:r>
                    </a:p>
                  </a:txBody>
                  <a:tcPr anchor="ctr"/>
                </a:tc>
                <a:extLst>
                  <a:ext uri="{0D108BD9-81ED-4DB2-BD59-A6C34878D82A}">
                    <a16:rowId xmlns:a16="http://schemas.microsoft.com/office/drawing/2014/main" val="3779310067"/>
                  </a:ext>
                </a:extLst>
              </a:tr>
            </a:tbl>
          </a:graphicData>
        </a:graphic>
      </p:graphicFrame>
    </p:spTree>
    <p:extLst>
      <p:ext uri="{BB962C8B-B14F-4D97-AF65-F5344CB8AC3E}">
        <p14:creationId xmlns:p14="http://schemas.microsoft.com/office/powerpoint/2010/main" val="350116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smtClean="0">
                <a:solidFill>
                  <a:srgbClr val="C00000"/>
                </a:solidFill>
              </a:rPr>
              <a:t>Unsupervised </a:t>
            </a:r>
            <a:r>
              <a:rPr lang="en-US" b="1" dirty="0">
                <a:solidFill>
                  <a:srgbClr val="C00000"/>
                </a:solidFill>
              </a:rPr>
              <a:t>learning</a:t>
            </a:r>
            <a:r>
              <a:rPr lang="en-US" b="1" dirty="0"/>
              <a:t> </a:t>
            </a:r>
            <a:r>
              <a:rPr lang="en-US" dirty="0"/>
              <a:t>is a machine learning model that learns patterns based on </a:t>
            </a:r>
            <a:r>
              <a:rPr lang="en-US" b="1" dirty="0">
                <a:solidFill>
                  <a:srgbClr val="C00000"/>
                </a:solidFill>
              </a:rPr>
              <a:t>unlabeled data</a:t>
            </a:r>
            <a:r>
              <a:rPr lang="en-US" dirty="0"/>
              <a:t> (unstructured data). </a:t>
            </a:r>
            <a:endParaRPr lang="en-US" dirty="0" smtClean="0"/>
          </a:p>
          <a:p>
            <a:r>
              <a:rPr lang="en-US" dirty="0" smtClean="0"/>
              <a:t>Unlike </a:t>
            </a:r>
            <a:r>
              <a:rPr lang="en-US" dirty="0"/>
              <a:t>supervised learning, the end result is not known ahead of time</a:t>
            </a:r>
            <a:r>
              <a:rPr lang="en-US" dirty="0" smtClean="0"/>
              <a:t>.</a:t>
            </a:r>
          </a:p>
          <a:p>
            <a:r>
              <a:rPr lang="en-US" dirty="0" smtClean="0"/>
              <a:t>Rather</a:t>
            </a:r>
            <a:r>
              <a:rPr lang="en-US" dirty="0"/>
              <a:t>, the algorithm learns from the data, categorizing it into groups based on attributes. </a:t>
            </a:r>
            <a:endParaRPr lang="en-US" dirty="0" smtClean="0"/>
          </a:p>
          <a:p>
            <a:r>
              <a:rPr lang="en-US" dirty="0" smtClean="0"/>
              <a:t>For </a:t>
            </a:r>
            <a:r>
              <a:rPr lang="en-US" dirty="0"/>
              <a:t>instance, unsupervised learning is good at pattern matching and descriptive modeling. </a:t>
            </a:r>
          </a:p>
          <a:p>
            <a:pPr algn="just"/>
            <a:endParaRPr lang="en-US" dirty="0"/>
          </a:p>
          <a:p>
            <a:pPr marL="0" indent="0">
              <a:buNone/>
            </a:pPr>
            <a:endParaRPr lang="en-US" dirty="0"/>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7</a:t>
            </a:fld>
            <a:endParaRPr lang="en-US" dirty="0"/>
          </a:p>
        </p:txBody>
      </p:sp>
      <p:pic>
        <p:nvPicPr>
          <p:cNvPr id="30722" name="Picture 2" descr="What is unsupervised learning? (With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114800"/>
            <a:ext cx="6598412"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6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200" b="1" dirty="0"/>
              <a:t>Learning</a:t>
            </a:r>
            <a:endParaRPr lang="en-US" sz="3000" b="1" dirty="0">
              <a:solidFill>
                <a:schemeClr val="bg1"/>
              </a:solidFill>
              <a:latin typeface="Arial" pitchFamily="34" charset="0"/>
              <a:cs typeface="Arial" pitchFamily="34" charset="0"/>
            </a:endParaRPr>
          </a:p>
        </p:txBody>
      </p:sp>
      <p:sp>
        <p:nvSpPr>
          <p:cNvPr id="5" name="Content Placeholder 4"/>
          <p:cNvSpPr>
            <a:spLocks noGrp="1"/>
          </p:cNvSpPr>
          <p:nvPr>
            <p:ph idx="1"/>
          </p:nvPr>
        </p:nvSpPr>
        <p:spPr>
          <a:xfrm>
            <a:off x="152400" y="882650"/>
            <a:ext cx="8839200" cy="5654675"/>
          </a:xfrm>
        </p:spPr>
        <p:txBody>
          <a:bodyPr>
            <a:normAutofit/>
          </a:bodyPr>
          <a:lstStyle/>
          <a:p>
            <a:pPr marL="0" indent="0">
              <a:buNone/>
            </a:pPr>
            <a:r>
              <a:rPr lang="en-US" b="1" dirty="0"/>
              <a:t>Reinforcement </a:t>
            </a:r>
            <a:r>
              <a:rPr lang="en-US" b="1" dirty="0" smtClean="0"/>
              <a:t>learning</a:t>
            </a:r>
            <a:r>
              <a:rPr lang="en-US" dirty="0"/>
              <a:t>: </a:t>
            </a:r>
            <a:r>
              <a:rPr lang="en-US" b="1" dirty="0">
                <a:solidFill>
                  <a:srgbClr val="C00000"/>
                </a:solidFill>
              </a:rPr>
              <a:t>Rewards from sequence of </a:t>
            </a:r>
            <a:r>
              <a:rPr lang="en-US" b="1" dirty="0" smtClean="0">
                <a:solidFill>
                  <a:srgbClr val="C00000"/>
                </a:solidFill>
              </a:rPr>
              <a:t>actions</a:t>
            </a:r>
          </a:p>
          <a:p>
            <a:pPr marL="0" indent="0">
              <a:buNone/>
            </a:pPr>
            <a:r>
              <a:rPr lang="en-US" dirty="0" smtClean="0"/>
              <a:t>Machine </a:t>
            </a:r>
            <a:r>
              <a:rPr lang="en-US" dirty="0"/>
              <a:t>learning model that can be broadly described as “</a:t>
            </a:r>
            <a:r>
              <a:rPr lang="en-US" b="1" dirty="0"/>
              <a:t>learn by doing.</a:t>
            </a:r>
            <a:r>
              <a:rPr lang="en-US" dirty="0"/>
              <a:t>” </a:t>
            </a:r>
            <a:endParaRPr lang="en-US" dirty="0" smtClean="0"/>
          </a:p>
          <a:p>
            <a:r>
              <a:rPr lang="en-US" dirty="0" smtClean="0"/>
              <a:t>An </a:t>
            </a:r>
            <a:r>
              <a:rPr lang="en-US" dirty="0"/>
              <a:t>“agent” learns to perform a defined task by </a:t>
            </a:r>
            <a:r>
              <a:rPr lang="en-US" b="1" dirty="0"/>
              <a:t>trial and error </a:t>
            </a:r>
            <a:r>
              <a:rPr lang="en-US" dirty="0"/>
              <a:t>(a feedback loop) until its performance is within a desirable range. </a:t>
            </a:r>
            <a:endParaRPr lang="en-US" dirty="0" smtClean="0"/>
          </a:p>
          <a:p>
            <a:r>
              <a:rPr lang="en-US" dirty="0" smtClean="0"/>
              <a:t>The </a:t>
            </a:r>
            <a:r>
              <a:rPr lang="en-US" dirty="0"/>
              <a:t>agent receives </a:t>
            </a:r>
            <a:r>
              <a:rPr lang="en-US" b="1" dirty="0">
                <a:solidFill>
                  <a:srgbClr val="C00000"/>
                </a:solidFill>
              </a:rPr>
              <a:t>positive </a:t>
            </a:r>
            <a:r>
              <a:rPr lang="en-US" b="1" dirty="0" smtClean="0">
                <a:solidFill>
                  <a:srgbClr val="C00000"/>
                </a:solidFill>
              </a:rPr>
              <a:t>reinforcement (reward)</a:t>
            </a:r>
            <a:r>
              <a:rPr lang="en-US" b="1" dirty="0" smtClean="0"/>
              <a:t> </a:t>
            </a:r>
            <a:r>
              <a:rPr lang="en-US" dirty="0"/>
              <a:t>when it performs the task well and </a:t>
            </a:r>
            <a:r>
              <a:rPr lang="en-US" b="1" dirty="0">
                <a:solidFill>
                  <a:srgbClr val="C00000"/>
                </a:solidFill>
              </a:rPr>
              <a:t>negative reinforcement </a:t>
            </a:r>
            <a:r>
              <a:rPr lang="en-US" b="1" dirty="0" smtClean="0">
                <a:solidFill>
                  <a:srgbClr val="C00000"/>
                </a:solidFill>
              </a:rPr>
              <a:t>(penalty) </a:t>
            </a:r>
            <a:r>
              <a:rPr lang="en-US" dirty="0" smtClean="0"/>
              <a:t>when </a:t>
            </a:r>
            <a:r>
              <a:rPr lang="en-US" dirty="0"/>
              <a:t>it performs poorly. </a:t>
            </a:r>
            <a:endParaRPr lang="en-US" dirty="0" smtClean="0"/>
          </a:p>
          <a:p>
            <a:r>
              <a:rPr lang="en-US" dirty="0" smtClean="0"/>
              <a:t>An </a:t>
            </a:r>
            <a:r>
              <a:rPr lang="en-US" dirty="0"/>
              <a:t>example of reinforcement </a:t>
            </a:r>
            <a:r>
              <a:rPr lang="en-US" dirty="0" smtClean="0"/>
              <a:t/>
            </a:r>
            <a:br>
              <a:rPr lang="en-US" dirty="0" smtClean="0"/>
            </a:br>
            <a:r>
              <a:rPr lang="en-US" dirty="0" smtClean="0"/>
              <a:t>learning </a:t>
            </a:r>
            <a:r>
              <a:rPr lang="en-US" dirty="0"/>
              <a:t>would be teaching </a:t>
            </a:r>
            <a:r>
              <a:rPr lang="en-US" dirty="0" smtClean="0"/>
              <a:t/>
            </a:r>
            <a:br>
              <a:rPr lang="en-US" dirty="0" smtClean="0"/>
            </a:br>
            <a:r>
              <a:rPr lang="en-US" dirty="0" smtClean="0"/>
              <a:t>a </a:t>
            </a:r>
            <a:r>
              <a:rPr lang="en-US" dirty="0"/>
              <a:t>robotic hand to pick up </a:t>
            </a:r>
            <a:r>
              <a:rPr lang="en-US" dirty="0" smtClean="0"/>
              <a:t/>
            </a:r>
            <a:br>
              <a:rPr lang="en-US" dirty="0" smtClean="0"/>
            </a:br>
            <a:r>
              <a:rPr lang="en-US" dirty="0" smtClean="0"/>
              <a:t>a </a:t>
            </a:r>
            <a:r>
              <a:rPr lang="en-US" dirty="0"/>
              <a:t>ball. </a:t>
            </a:r>
          </a:p>
        </p:txBody>
      </p:sp>
      <p:sp>
        <p:nvSpPr>
          <p:cNvPr id="11" name="Footer Placeholder 10">
            <a:extLst>
              <a:ext uri="{FF2B5EF4-FFF2-40B4-BE49-F238E27FC236}">
                <a16:creationId xmlns:a16="http://schemas.microsoft.com/office/drawing/2014/main" id="{B3AED93D-F8A8-429B-8DA2-3016A4B3EE10}"/>
              </a:ext>
            </a:extLst>
          </p:cNvPr>
          <p:cNvSpPr>
            <a:spLocks noGrp="1"/>
          </p:cNvSpPr>
          <p:nvPr>
            <p:ph type="ftr" sz="quarter" idx="3"/>
          </p:nvPr>
        </p:nvSpPr>
        <p:spPr/>
        <p:txBody>
          <a:bodyPr/>
          <a:lstStyle/>
          <a:p>
            <a:pPr algn="l"/>
            <a:r>
              <a:rPr lang="en-US" dirty="0" smtClean="0"/>
              <a:t>EIP AI/ML</a:t>
            </a:r>
            <a:endParaRPr lang="en-US" dirty="0"/>
          </a:p>
        </p:txBody>
      </p:sp>
      <p:sp>
        <p:nvSpPr>
          <p:cNvPr id="12" name="Slide Number Placeholder 11">
            <a:extLst>
              <a:ext uri="{FF2B5EF4-FFF2-40B4-BE49-F238E27FC236}">
                <a16:creationId xmlns:a16="http://schemas.microsoft.com/office/drawing/2014/main" id="{EBC39E57-3977-4FD7-982F-75D19F0B6714}"/>
              </a:ext>
            </a:extLst>
          </p:cNvPr>
          <p:cNvSpPr>
            <a:spLocks noGrp="1"/>
          </p:cNvSpPr>
          <p:nvPr>
            <p:ph type="sldNum" sz="quarter" idx="4"/>
          </p:nvPr>
        </p:nvSpPr>
        <p:spPr/>
        <p:txBody>
          <a:bodyPr/>
          <a:lstStyle/>
          <a:p>
            <a:fld id="{F810FC85-0EE4-4ADF-A05A-5ABF41A46B9F}" type="slidenum">
              <a:rPr lang="en-US" smtClean="0"/>
              <a:pPr/>
              <a:t>8</a:t>
            </a:fld>
            <a:endParaRPr lang="en-US" dirty="0"/>
          </a:p>
        </p:txBody>
      </p:sp>
      <p:pic>
        <p:nvPicPr>
          <p:cNvPr id="4" name="Picture 3"/>
          <p:cNvPicPr>
            <a:picLocks noChangeAspect="1"/>
          </p:cNvPicPr>
          <p:nvPr/>
        </p:nvPicPr>
        <p:blipFill>
          <a:blip r:embed="rId3">
            <a:clrChange>
              <a:clrFrom>
                <a:srgbClr val="F3F3F3"/>
              </a:clrFrom>
              <a:clrTo>
                <a:srgbClr val="F3F3F3">
                  <a:alpha val="0"/>
                </a:srgbClr>
              </a:clrTo>
            </a:clrChange>
          </a:blip>
          <a:stretch>
            <a:fillRect/>
          </a:stretch>
        </p:blipFill>
        <p:spPr>
          <a:xfrm>
            <a:off x="4572000" y="4572000"/>
            <a:ext cx="4191000" cy="2095500"/>
          </a:xfrm>
          <a:prstGeom prst="rect">
            <a:avLst/>
          </a:prstGeom>
        </p:spPr>
      </p:pic>
    </p:spTree>
    <p:extLst>
      <p:ext uri="{BB962C8B-B14F-4D97-AF65-F5344CB8AC3E}">
        <p14:creationId xmlns:p14="http://schemas.microsoft.com/office/powerpoint/2010/main" val="40933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882650"/>
            <a:ext cx="8839200" cy="5654675"/>
          </a:xfrm>
        </p:spPr>
        <p:txBody>
          <a:bodyPr>
            <a:normAutofit/>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b="1" dirty="0"/>
          </a:p>
          <a:p>
            <a:pPr marL="0" indent="0" algn="ctr">
              <a:buNone/>
            </a:pPr>
            <a:endParaRPr lang="en-US" sz="900" b="1" dirty="0"/>
          </a:p>
          <a:p>
            <a:pPr marL="0" indent="0" algn="ctr">
              <a:buNone/>
            </a:pPr>
            <a:r>
              <a:rPr lang="pl-PL" sz="4000" b="1" dirty="0" smtClean="0"/>
              <a:t>Supervised learning</a:t>
            </a:r>
            <a:endParaRPr lang="en-US" sz="4000" dirty="0"/>
          </a:p>
        </p:txBody>
      </p:sp>
      <p:sp>
        <p:nvSpPr>
          <p:cNvPr id="2" name="Title 1"/>
          <p:cNvSpPr>
            <a:spLocks noGrp="1"/>
          </p:cNvSpPr>
          <p:nvPr>
            <p:ph type="title"/>
          </p:nvPr>
        </p:nvSpPr>
        <p:spPr>
          <a:xfrm>
            <a:off x="0" y="408432"/>
            <a:ext cx="9144000" cy="429768"/>
          </a:xfrm>
        </p:spPr>
        <p:style>
          <a:lnRef idx="1">
            <a:schemeClr val="accent2"/>
          </a:lnRef>
          <a:fillRef idx="3">
            <a:schemeClr val="accent2"/>
          </a:fillRef>
          <a:effectRef idx="2">
            <a:schemeClr val="accent2"/>
          </a:effectRef>
          <a:fontRef idx="minor">
            <a:schemeClr val="lt1"/>
          </a:fontRef>
        </p:style>
        <p:txBody>
          <a:bodyPr>
            <a:noAutofit/>
          </a:bodyPr>
          <a:lstStyle/>
          <a:p>
            <a:r>
              <a:rPr lang="en-US" sz="3000" b="1" dirty="0">
                <a:solidFill>
                  <a:schemeClr val="bg1"/>
                </a:solidFill>
                <a:latin typeface="Arial" pitchFamily="34" charset="0"/>
                <a:cs typeface="Arial" pitchFamily="34" charset="0"/>
              </a:rPr>
              <a:t> </a:t>
            </a:r>
          </a:p>
        </p:txBody>
      </p:sp>
      <p:sp>
        <p:nvSpPr>
          <p:cNvPr id="11" name="Footer Placeholder 10">
            <a:extLst>
              <a:ext uri="{FF2B5EF4-FFF2-40B4-BE49-F238E27FC236}">
                <a16:creationId xmlns:a16="http://schemas.microsoft.com/office/drawing/2014/main" id="{49EA6695-43B1-4F76-8FC2-6A036731F7B9}"/>
              </a:ext>
            </a:extLst>
          </p:cNvPr>
          <p:cNvSpPr>
            <a:spLocks noGrp="1"/>
          </p:cNvSpPr>
          <p:nvPr>
            <p:ph type="ftr" sz="quarter" idx="3"/>
          </p:nvPr>
        </p:nvSpPr>
        <p:spPr/>
        <p:txBody>
          <a:bodyPr/>
          <a:lstStyle/>
          <a:p>
            <a:pPr algn="l"/>
            <a:r>
              <a:rPr lang="pl-PL" dirty="0" smtClean="0"/>
              <a:t> </a:t>
            </a:r>
            <a:endParaRPr lang="en-US" dirty="0"/>
          </a:p>
        </p:txBody>
      </p:sp>
      <p:sp>
        <p:nvSpPr>
          <p:cNvPr id="12" name="Slide Number Placeholder 11">
            <a:extLst>
              <a:ext uri="{FF2B5EF4-FFF2-40B4-BE49-F238E27FC236}">
                <a16:creationId xmlns:a16="http://schemas.microsoft.com/office/drawing/2014/main" id="{14D5931B-416E-4AC0-8E4D-18941F936E7F}"/>
              </a:ext>
            </a:extLst>
          </p:cNvPr>
          <p:cNvSpPr>
            <a:spLocks noGrp="1"/>
          </p:cNvSpPr>
          <p:nvPr>
            <p:ph type="sldNum" sz="quarter" idx="4"/>
          </p:nvPr>
        </p:nvSpPr>
        <p:spPr/>
        <p:txBody>
          <a:bodyPr/>
          <a:lstStyle/>
          <a:p>
            <a:fld id="{F810FC85-0EE4-4ADF-A05A-5ABF41A46B9F}" type="slidenum">
              <a:rPr lang="en-US" smtClean="0"/>
              <a:pPr/>
              <a:t>9</a:t>
            </a:fld>
            <a:endParaRPr lang="en-US" dirty="0"/>
          </a:p>
        </p:txBody>
      </p:sp>
    </p:spTree>
    <p:extLst>
      <p:ext uri="{BB962C8B-B14F-4D97-AF65-F5344CB8AC3E}">
        <p14:creationId xmlns:p14="http://schemas.microsoft.com/office/powerpoint/2010/main" val="2513620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2455</TotalTime>
  <Words>5148</Words>
  <Application>Microsoft Office PowerPoint</Application>
  <PresentationFormat>On-screen Show (4:3)</PresentationFormat>
  <Paragraphs>735</Paragraphs>
  <Slides>66</Slides>
  <Notes>66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Courier New</vt:lpstr>
      <vt:lpstr>Liberation Sans</vt:lpstr>
      <vt:lpstr>Liberation Serif</vt:lpstr>
      <vt:lpstr>Wingdings</vt:lpstr>
      <vt:lpstr>Office Theme</vt:lpstr>
      <vt:lpstr>EIP AI/ML Workshop</vt:lpstr>
      <vt:lpstr> </vt:lpstr>
      <vt:lpstr>Learning</vt:lpstr>
      <vt:lpstr>Learning</vt:lpstr>
      <vt:lpstr>Learning</vt:lpstr>
      <vt:lpstr>Learning</vt:lpstr>
      <vt:lpstr>Learning</vt:lpstr>
      <vt:lpstr>Learning</vt:lpstr>
      <vt:lpstr> </vt:lpstr>
      <vt:lpstr>Supervised learning</vt:lpstr>
      <vt:lpstr>Supervised learning</vt:lpstr>
      <vt:lpstr>Supervised learning</vt:lpstr>
      <vt:lpstr>Supervised learning</vt:lpstr>
      <vt:lpstr>Supervised learning</vt:lpstr>
      <vt:lpstr>Supervised learning</vt:lpstr>
      <vt:lpstr>Supervised learning</vt:lpstr>
      <vt:lpstr> </vt:lpstr>
      <vt:lpstr>Supervised learning</vt:lpstr>
      <vt:lpstr>Supervised learning – Classification</vt:lpstr>
      <vt:lpstr>Supervised learning – Classification</vt:lpstr>
      <vt:lpstr>Supervised learning – Classification</vt:lpstr>
      <vt:lpstr>Supervised learning</vt:lpstr>
      <vt:lpstr>Supervised learning – types of classification</vt:lpstr>
      <vt:lpstr>Supervised learning – types of classification</vt:lpstr>
      <vt:lpstr>Supervised learning – types of classification</vt:lpstr>
      <vt:lpstr>Supervised learning – classification operation</vt:lpstr>
      <vt:lpstr>Supervised learning – classification operation</vt:lpstr>
      <vt:lpstr>Supervised learning – classification operation</vt:lpstr>
      <vt:lpstr> </vt:lpstr>
      <vt:lpstr>Supervised learning – regression</vt:lpstr>
      <vt:lpstr>Supervised learning – regression types</vt:lpstr>
      <vt:lpstr>Supervised learning – regression types</vt:lpstr>
      <vt:lpstr>Supervised learning – regression types</vt:lpstr>
      <vt:lpstr>Supervised learning – linear regression</vt:lpstr>
      <vt:lpstr>Supervised learning – linear regression</vt:lpstr>
      <vt:lpstr>Supervised learning – linear regression</vt:lpstr>
      <vt:lpstr>Supervised learning – linear regression</vt:lpstr>
      <vt:lpstr>Supervised learning – linear regression</vt:lpstr>
      <vt:lpstr> </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Supervised learning</vt:lpstr>
      <vt:lpstr> </vt:lpstr>
      <vt:lpstr>Unsupervised learning</vt:lpstr>
      <vt:lpstr>Unsupervised learning</vt:lpstr>
      <vt:lpstr>Unsupervised learning</vt:lpstr>
      <vt:lpstr>Unsupervised learning – Types</vt:lpstr>
      <vt:lpstr>Unsupervised learning – Types</vt:lpstr>
      <vt:lpstr>Unsupervised learning </vt:lpstr>
      <vt:lpstr>Unsupervised learning </vt:lpstr>
      <vt:lpstr> </vt:lpstr>
      <vt:lpstr>Supervised vs Unsupervised learning </vt:lpstr>
      <vt:lpstr>Supervised vs Unsupervised learning </vt:lpstr>
      <vt:lpstr>Supervised vs Unsupervised learning </vt:lpstr>
    </vt:vector>
  </TitlesOfParts>
  <Company>University of Nevada, Las Vegas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codes</dc:title>
  <dc:creator>Grzegorz Chmaj</dc:creator>
  <cp:lastModifiedBy>greg</cp:lastModifiedBy>
  <cp:revision>425</cp:revision>
  <dcterms:created xsi:type="dcterms:W3CDTF">2012-04-13T18:47:39Z</dcterms:created>
  <dcterms:modified xsi:type="dcterms:W3CDTF">2025-07-19T08:43:30Z</dcterms:modified>
</cp:coreProperties>
</file>